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258" r:id="rId3"/>
    <p:sldId id="358" r:id="rId4"/>
    <p:sldId id="360" r:id="rId5"/>
    <p:sldId id="361" r:id="rId6"/>
    <p:sldId id="359" r:id="rId7"/>
    <p:sldId id="362" r:id="rId8"/>
    <p:sldId id="363" r:id="rId9"/>
    <p:sldId id="378" r:id="rId10"/>
    <p:sldId id="364" r:id="rId11"/>
    <p:sldId id="365" r:id="rId12"/>
    <p:sldId id="379" r:id="rId13"/>
    <p:sldId id="380" r:id="rId14"/>
    <p:sldId id="381" r:id="rId15"/>
    <p:sldId id="382" r:id="rId16"/>
    <p:sldId id="383" r:id="rId17"/>
    <p:sldId id="385" r:id="rId18"/>
    <p:sldId id="386" r:id="rId19"/>
    <p:sldId id="384" r:id="rId20"/>
    <p:sldId id="391" r:id="rId21"/>
    <p:sldId id="387" r:id="rId22"/>
    <p:sldId id="389" r:id="rId23"/>
    <p:sldId id="390" r:id="rId24"/>
    <p:sldId id="392" r:id="rId25"/>
    <p:sldId id="394" r:id="rId26"/>
    <p:sldId id="257" r:id="rId27"/>
    <p:sldId id="393" r:id="rId28"/>
    <p:sldId id="3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15E3"/>
    <a:srgbClr val="00FFFF"/>
    <a:srgbClr val="42DA2E"/>
    <a:srgbClr val="F785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5" csCatId="colorful" phldr="1"/>
      <dgm:spPr/>
      <dgm:t>
        <a:bodyPr/>
        <a:lstStyle/>
        <a:p>
          <a:endParaRPr lang="en-GB"/>
        </a:p>
      </dgm:t>
    </dgm:pt>
    <dgm:pt modelId="{D6EB5AB3-6861-42C2-9C3D-725A9FFE65A1}">
      <dgm:prSet phldrT="[Text]" custT="1"/>
      <dgm:spPr/>
      <dgm:t>
        <a:bodyPr/>
        <a:lstStyle/>
        <a:p>
          <a:pPr>
            <a:lnSpc>
              <a:spcPct val="100000"/>
            </a:lnSpc>
            <a:defRPr cap="all"/>
          </a:pPr>
          <a:r>
            <a:rPr lang="en-GB" sz="1800" b="1" cap="none">
              <a:latin typeface="+mj-lt"/>
            </a:rPr>
            <a:t>Higher education</a:t>
          </a:r>
          <a:endParaRPr lang="en-GB" sz="1800" b="1" i="0" u="none" strike="noStrike" cap="none" baseline="0" noProof="0" dirty="0">
            <a:latin typeface="+mj-lt"/>
            <a:cs typeface="Calibri Light"/>
          </a:endParaRPr>
        </a:p>
      </dgm:t>
    </dgm:pt>
    <dgm:pt modelId="{96BEFF7B-9E86-420F-98F0-A490FCC02507}" type="parTrans" cxnId="{79DF289B-813A-4188-9094-901D7589B083}">
      <dgm:prSet/>
      <dgm:spPr/>
      <dgm:t>
        <a:bodyPr/>
        <a:lstStyle/>
        <a:p>
          <a:endParaRPr lang="en-GB" sz="1800">
            <a:solidFill>
              <a:schemeClr val="tx1"/>
            </a:solidFill>
          </a:endParaRPr>
        </a:p>
      </dgm:t>
    </dgm:pt>
    <dgm:pt modelId="{6EBA6B0D-057A-409A-95C2-8E0F5D68886B}" type="sibTrans" cxnId="{79DF289B-813A-4188-9094-901D7589B083}">
      <dgm:prSet/>
      <dgm:spPr/>
      <dgm:t>
        <a:bodyPr/>
        <a:lstStyle/>
        <a:p>
          <a:endParaRPr lang="en-GB" sz="1800">
            <a:solidFill>
              <a:schemeClr val="tx1"/>
            </a:solidFill>
          </a:endParaRPr>
        </a:p>
      </dgm:t>
    </dgm:pt>
    <dgm:pt modelId="{91FECA44-96FD-4828-92EC-CEFB3630EECA}">
      <dgm:prSet phldrT="[Text]" custT="1"/>
      <dgm:spPr/>
      <dgm:t>
        <a:bodyPr/>
        <a:lstStyle/>
        <a:p>
          <a:pPr>
            <a:lnSpc>
              <a:spcPct val="100000"/>
            </a:lnSpc>
            <a:defRPr cap="all"/>
          </a:pPr>
          <a:r>
            <a:rPr lang="en-GB" sz="1750" b="1" cap="none">
              <a:latin typeface="+mj-lt"/>
            </a:rPr>
            <a:t>Apprenticeships</a:t>
          </a:r>
          <a:r>
            <a:rPr lang="en-GB" sz="1800" b="1" cap="none">
              <a:latin typeface="+mj-lt"/>
            </a:rPr>
            <a:t>/ traineeships</a:t>
          </a:r>
          <a:endParaRPr lang="en-GB" sz="1800" b="1" cap="none" dirty="0">
            <a:latin typeface="+mj-lt"/>
          </a:endParaRPr>
        </a:p>
      </dgm:t>
    </dgm:pt>
    <dgm:pt modelId="{0A58372A-66E5-4281-82E8-A83DE9DA3F0A}" type="parTrans" cxnId="{3BC97B06-3049-4490-8930-A7285EB1EAED}">
      <dgm:prSet/>
      <dgm:spPr/>
      <dgm:t>
        <a:bodyPr/>
        <a:lstStyle/>
        <a:p>
          <a:endParaRPr lang="en-GB" sz="1800">
            <a:solidFill>
              <a:schemeClr val="tx1"/>
            </a:solidFill>
          </a:endParaRPr>
        </a:p>
      </dgm:t>
    </dgm:pt>
    <dgm:pt modelId="{4AAE0BFC-9CC6-4F73-B6FE-06EA2F2AE349}" type="sibTrans" cxnId="{3BC97B06-3049-4490-8930-A7285EB1EAED}">
      <dgm:prSet/>
      <dgm:spPr/>
      <dgm:t>
        <a:bodyPr/>
        <a:lstStyle/>
        <a:p>
          <a:endParaRPr lang="en-GB" sz="1800">
            <a:solidFill>
              <a:schemeClr val="tx1"/>
            </a:solidFill>
          </a:endParaRPr>
        </a:p>
      </dgm:t>
    </dgm:pt>
    <dgm:pt modelId="{7CDA7D70-7423-43BE-B04D-A0527E396E1D}">
      <dgm:prSet phldrT="[Text]" custT="1"/>
      <dgm:spPr/>
      <dgm:t>
        <a:bodyPr/>
        <a:lstStyle/>
        <a:p>
          <a:pPr>
            <a:lnSpc>
              <a:spcPct val="100000"/>
            </a:lnSpc>
            <a:defRPr cap="all"/>
          </a:pPr>
          <a:r>
            <a:rPr lang="en-GB" sz="1800" b="1" cap="none">
              <a:latin typeface="+mj-lt"/>
            </a:rPr>
            <a:t>Studying abroad</a:t>
          </a:r>
          <a:endParaRPr lang="en-GB" sz="1800" b="1" cap="none" dirty="0">
            <a:latin typeface="+mj-lt"/>
          </a:endParaRPr>
        </a:p>
      </dgm:t>
    </dgm:pt>
    <dgm:pt modelId="{3B6764CE-0884-4DFE-B6FF-37329FBDC1B6}" type="parTrans" cxnId="{B04D4DAA-8C7F-400B-ACC4-1D5D58891DAA}">
      <dgm:prSet/>
      <dgm:spPr/>
      <dgm:t>
        <a:bodyPr/>
        <a:lstStyle/>
        <a:p>
          <a:endParaRPr lang="en-GB" sz="1800">
            <a:solidFill>
              <a:schemeClr val="tx1"/>
            </a:solidFill>
          </a:endParaRPr>
        </a:p>
      </dgm:t>
    </dgm:pt>
    <dgm:pt modelId="{5BCE30D9-03FC-4BB4-9F6C-5468D9D1D2AC}" type="sibTrans" cxnId="{B04D4DAA-8C7F-400B-ACC4-1D5D58891DAA}">
      <dgm:prSet/>
      <dgm:spPr/>
      <dgm:t>
        <a:bodyPr/>
        <a:lstStyle/>
        <a:p>
          <a:endParaRPr lang="en-GB" sz="1800">
            <a:solidFill>
              <a:schemeClr val="tx1"/>
            </a:solidFill>
          </a:endParaRPr>
        </a:p>
      </dgm:t>
    </dgm:pt>
    <dgm:pt modelId="{B52CBEBB-6F7A-4399-B0CD-B69663FEA157}">
      <dgm:prSet custT="1"/>
      <dgm:spPr/>
      <dgm:t>
        <a:bodyPr/>
        <a:lstStyle/>
        <a:p>
          <a:pPr>
            <a:lnSpc>
              <a:spcPct val="100000"/>
            </a:lnSpc>
            <a:defRPr cap="all"/>
          </a:pPr>
          <a:r>
            <a:rPr lang="en-GB" sz="1800" b="1" cap="none" dirty="0">
              <a:latin typeface="+mj-lt"/>
            </a:rPr>
            <a:t>Gap year</a:t>
          </a:r>
          <a:endParaRPr lang="en-GB" sz="1800" b="1" dirty="0">
            <a:latin typeface="+mj-lt"/>
          </a:endParaRPr>
        </a:p>
      </dgm:t>
    </dgm:pt>
    <dgm:pt modelId="{1423C269-B6AA-4469-9B18-CECE407521AA}" type="parTrans" cxnId="{0548A49C-CFC4-4D77-9B0B-9AC1CB06072C}">
      <dgm:prSet/>
      <dgm:spPr/>
      <dgm:t>
        <a:bodyPr/>
        <a:lstStyle/>
        <a:p>
          <a:endParaRPr lang="en-GB" sz="1800">
            <a:solidFill>
              <a:schemeClr val="tx1"/>
            </a:solidFill>
          </a:endParaRPr>
        </a:p>
      </dgm:t>
    </dgm:pt>
    <dgm:pt modelId="{947048E2-D6E0-4B7A-8215-C026B6085E53}" type="sibTrans" cxnId="{0548A49C-CFC4-4D77-9B0B-9AC1CB06072C}">
      <dgm:prSet/>
      <dgm:spPr/>
      <dgm:t>
        <a:bodyPr/>
        <a:lstStyle/>
        <a:p>
          <a:endParaRPr lang="en-GB" sz="1800">
            <a:solidFill>
              <a:schemeClr val="tx1"/>
            </a:solidFill>
          </a:endParaRPr>
        </a:p>
      </dgm:t>
    </dgm:pt>
    <dgm:pt modelId="{A5BA2B8B-5A4E-4C7E-B695-6432D82060E0}">
      <dgm:prSet custT="1"/>
      <dgm:spPr/>
      <dgm:t>
        <a:bodyPr/>
        <a:lstStyle/>
        <a:p>
          <a:pPr>
            <a:lnSpc>
              <a:spcPct val="100000"/>
            </a:lnSpc>
            <a:defRPr cap="all"/>
          </a:pPr>
          <a:r>
            <a:rPr lang="en-GB" sz="1800" b="1" cap="none" dirty="0">
              <a:latin typeface="+mj-lt"/>
            </a:rPr>
            <a:t>Getting a job</a:t>
          </a:r>
          <a:endParaRPr lang="en-GB" sz="1800" b="1" dirty="0">
            <a:latin typeface="+mj-lt"/>
          </a:endParaRPr>
        </a:p>
      </dgm:t>
    </dgm:pt>
    <dgm:pt modelId="{CD90B12D-F367-4B28-9000-5419EAC61B46}" type="parTrans" cxnId="{8AB85C90-A44F-4E9F-8BCF-C5F897D8E632}">
      <dgm:prSet/>
      <dgm:spPr/>
      <dgm:t>
        <a:bodyPr/>
        <a:lstStyle/>
        <a:p>
          <a:endParaRPr lang="en-GB" sz="1800">
            <a:solidFill>
              <a:schemeClr val="tx1"/>
            </a:solidFill>
          </a:endParaRPr>
        </a:p>
      </dgm:t>
    </dgm:pt>
    <dgm:pt modelId="{82FE9E00-1491-442D-8FAA-4C33F6ADBCFE}" type="sibTrans" cxnId="{8AB85C90-A44F-4E9F-8BCF-C5F897D8E632}">
      <dgm:prSet/>
      <dgm:spPr/>
      <dgm:t>
        <a:bodyPr/>
        <a:lstStyle/>
        <a:p>
          <a:endParaRPr lang="en-GB" sz="1800">
            <a:solidFill>
              <a:schemeClr val="tx1"/>
            </a:solidFill>
          </a:endParaRPr>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0894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custAng="2189517"/>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18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custT="1"/>
      <dgm:spPr/>
      <dgm:t>
        <a:bodyPr/>
        <a:lstStyle/>
        <a:p>
          <a:r>
            <a:rPr lang="en-US" sz="1600" dirty="0"/>
            <a:t>UCAS Undergraduate Apply opens for 2023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F394B8E5-E345-49D5-96C8-5D5DCC1C838A}">
      <dgm:prSet/>
      <dgm:spPr/>
      <dgm:t>
        <a:bodyPr/>
        <a:lstStyle/>
        <a:p>
          <a:pPr>
            <a:defRPr b="1"/>
          </a:pPr>
          <a:r>
            <a:rPr lang="en-US" dirty="0"/>
            <a:t>7 September</a:t>
          </a:r>
        </a:p>
      </dgm:t>
    </dgm:pt>
    <dgm:pt modelId="{88887AA0-CEFD-4008-BEE8-C58CDE17E8F4}" type="parTrans" cxnId="{DB4E27DF-A2CE-467D-9CC0-6D1D46B608D3}">
      <dgm:prSet/>
      <dgm:spPr/>
      <dgm:t>
        <a:bodyPr/>
        <a:lstStyle/>
        <a:p>
          <a:endParaRPr lang="en-US"/>
        </a:p>
      </dgm:t>
    </dgm:pt>
    <dgm:pt modelId="{5C46DE98-0063-4335-8EE7-FFA25F893935}" type="sibTrans" cxnId="{DB4E27DF-A2CE-467D-9CC0-6D1D46B608D3}">
      <dgm:prSet/>
      <dgm:spPr/>
      <dgm:t>
        <a:bodyPr/>
        <a:lstStyle/>
        <a:p>
          <a:endParaRPr lang="en-US"/>
        </a:p>
      </dgm:t>
    </dgm:pt>
    <dgm:pt modelId="{B7326018-D203-4C02-BAED-FC02AC796860}">
      <dgm:prSet custT="1"/>
      <dgm:spPr/>
      <dgm:t>
        <a:bodyPr/>
        <a:lstStyle/>
        <a:p>
          <a:r>
            <a:rPr lang="en-GB" sz="1600" dirty="0"/>
            <a:t>First day UCAS can receive a completed application to process</a:t>
          </a:r>
          <a:endParaRPr lang="en-US" sz="1600" dirty="0"/>
        </a:p>
      </dgm:t>
    </dgm:pt>
    <dgm:pt modelId="{BC39CA06-4608-4807-838A-40F0A7EA5EB2}" type="parTrans" cxnId="{C3E92267-0DE4-41D3-9A60-D909E8F4DEE9}">
      <dgm:prSet/>
      <dgm:spPr/>
      <dgm:t>
        <a:bodyPr/>
        <a:lstStyle/>
        <a:p>
          <a:endParaRPr lang="en-US"/>
        </a:p>
      </dgm:t>
    </dgm:pt>
    <dgm:pt modelId="{0AE32318-A7C3-469D-82C0-9EBB7968B482}" type="sibTrans" cxnId="{C3E92267-0DE4-41D3-9A60-D909E8F4DEE9}">
      <dgm:prSet/>
      <dgm:spPr/>
      <dgm:t>
        <a:bodyPr/>
        <a:lstStyle/>
        <a:p>
          <a:endParaRPr lang="en-US"/>
        </a:p>
      </dgm:t>
    </dgm:pt>
    <dgm:pt modelId="{C68AE64F-9762-4C86-8AE4-1BC276CD0A55}">
      <dgm:prSet/>
      <dgm:spPr/>
      <dgm:t>
        <a:bodyPr/>
        <a:lstStyle/>
        <a:p>
          <a:pPr>
            <a:defRPr b="1"/>
          </a:pPr>
          <a:r>
            <a:rPr lang="en-US" dirty="0"/>
            <a:t>15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custT="1"/>
      <dgm:spPr/>
      <dgm:t>
        <a:bodyPr/>
        <a:lstStyle/>
        <a:p>
          <a:r>
            <a:rPr lang="en-US" sz="1600"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a:t>26 January</a:t>
          </a:r>
          <a:endParaRPr lang="en-US" dirty="0"/>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custT="1"/>
      <dgm:spPr/>
      <dgm:t>
        <a:bodyPr/>
        <a:lstStyle/>
        <a:p>
          <a:r>
            <a:rPr lang="en-US" sz="1600"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custT="1"/>
      <dgm:spPr/>
      <dgm:t>
        <a:bodyPr/>
        <a:lstStyle/>
        <a:p>
          <a:r>
            <a:rPr lang="en-US" sz="1600"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custT="1"/>
      <dgm:spPr/>
      <dgm:t>
        <a:bodyPr/>
        <a:lstStyle/>
        <a:p>
          <a:r>
            <a:rPr lang="en-US" sz="1600"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6">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6"/>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E1E6538C-947C-4068-A1D6-33E8D59F09D6}" type="pres">
      <dgm:prSet presAssocID="{F394B8E5-E345-49D5-96C8-5D5DCC1C838A}" presName="composite" presStyleCnt="0"/>
      <dgm:spPr/>
    </dgm:pt>
    <dgm:pt modelId="{90F818DB-450C-455C-B6A7-C3916E6AF905}" type="pres">
      <dgm:prSet presAssocID="{F394B8E5-E345-49D5-96C8-5D5DCC1C838A}" presName="L1TextContainer" presStyleLbl="revTx" presStyleIdx="1" presStyleCnt="6">
        <dgm:presLayoutVars>
          <dgm:chMax val="1"/>
          <dgm:chPref val="1"/>
          <dgm:bulletEnabled val="1"/>
        </dgm:presLayoutVars>
      </dgm:prSet>
      <dgm:spPr/>
    </dgm:pt>
    <dgm:pt modelId="{A087661C-2365-4EB8-80C6-1D0C758B6AC2}" type="pres">
      <dgm:prSet presAssocID="{F394B8E5-E345-49D5-96C8-5D5DCC1C838A}" presName="L2TextContainerWrapper" presStyleCnt="0">
        <dgm:presLayoutVars>
          <dgm:chMax val="0"/>
          <dgm:chPref val="0"/>
          <dgm:bulletEnabled val="1"/>
        </dgm:presLayoutVars>
      </dgm:prSet>
      <dgm:spPr/>
    </dgm:pt>
    <dgm:pt modelId="{95A1243E-FB94-4A49-9F0C-1AF1AD4F05E3}" type="pres">
      <dgm:prSet presAssocID="{F394B8E5-E345-49D5-96C8-5D5DCC1C838A}" presName="L2TextContainer" presStyleLbl="bgAccFollowNode1" presStyleIdx="1" presStyleCnt="6" custLinFactNeighborX="697" custLinFactNeighborY="7736"/>
      <dgm:spPr/>
    </dgm:pt>
    <dgm:pt modelId="{0C8A6A76-754E-4E97-A228-9028F6F17BB3}" type="pres">
      <dgm:prSet presAssocID="{F394B8E5-E345-49D5-96C8-5D5DCC1C838A}" presName="FlexibleEmptyPlaceHolder" presStyleCnt="0"/>
      <dgm:spPr/>
    </dgm:pt>
    <dgm:pt modelId="{2F4203C1-ED6E-41FE-9202-2950B750DB83}" type="pres">
      <dgm:prSet presAssocID="{F394B8E5-E345-49D5-96C8-5D5DCC1C838A}" presName="ConnectLine" presStyleLbl="alignNode1" presStyleIdx="1"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1B397B3-BBAA-4341-9CB8-60FAB9037736}" type="pres">
      <dgm:prSet presAssocID="{F394B8E5-E345-49D5-96C8-5D5DCC1C838A}"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5929DA7A-04CE-48E2-A970-A6ADC34388B5}" type="pres">
      <dgm:prSet presAssocID="{F394B8E5-E345-49D5-96C8-5D5DCC1C838A}" presName="EmptyPlaceHolder" presStyleCnt="0"/>
      <dgm:spPr/>
    </dgm:pt>
    <dgm:pt modelId="{16B3CE64-8166-4D4E-ADEA-241CB43FC149}" type="pres">
      <dgm:prSet presAssocID="{5C46DE98-0063-4335-8EE7-FFA25F893935}"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2" presStyleCnt="6">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2" presStyleCnt="6"/>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2"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3" presStyleCnt="6">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3" presStyleCnt="6"/>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3"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4" presStyleCnt="6">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4" presStyleCnt="6"/>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4"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5" presStyleCnt="6">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5" presStyleCnt="6"/>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5" presStyleCnt="6"/>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53DF8612-29AA-4EDD-97A6-C665A8FF0F01}" type="presOf" srcId="{4EEC5E3B-01AA-4670-B6D3-1AAC9127830C}" destId="{7D290257-A469-4B37-9571-E7CA3774F458}" srcOrd="0" destOrd="0" presId="urn:microsoft.com/office/officeart/2017/3/layout/HorizontalPathTimeline"/>
    <dgm:cxn modelId="{3896DB17-7360-4E9D-B946-F06663C3BA3D}" type="presOf" srcId="{C68AE64F-9762-4C86-8AE4-1BC276CD0A55}" destId="{F2EF7F3A-FB4F-4693-A7CE-7B09CC6E58D4}"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6EDCF923-1983-4EA4-8783-6726351C6D81}" type="presOf" srcId="{F394B8E5-E345-49D5-96C8-5D5DCC1C838A}" destId="{90F818DB-450C-455C-B6A7-C3916E6AF905}" srcOrd="0" destOrd="0" presId="urn:microsoft.com/office/officeart/2017/3/layout/HorizontalPathTimeline"/>
    <dgm:cxn modelId="{1F49D735-B686-46EC-B1E1-4E5C75FE2FE9}" type="presOf" srcId="{3C5D053E-F86D-42CA-B50F-35F236E683CE}" destId="{3BA693CE-EE3A-4E03-B255-3BEFA94A6FBB}" srcOrd="0" destOrd="0" presId="urn:microsoft.com/office/officeart/2017/3/layout/HorizontalPathTimeline"/>
    <dgm:cxn modelId="{8E9AF23B-C151-46DF-BE33-94D1B7DE6FED}" type="presOf" srcId="{901F5441-C162-4E84-BC98-CCE6A8A9DBF3}" destId="{F061AC30-D993-4D24-99D1-301D368C94B0}" srcOrd="0" destOrd="0" presId="urn:microsoft.com/office/officeart/2017/3/layout/HorizontalPathTimeline"/>
    <dgm:cxn modelId="{640DEF63-7DB8-4FF5-B9A1-F719A2BDAC1F}" type="presOf" srcId="{E5C137A5-B468-41BD-AB64-8B3B8AC006BC}" destId="{A582A993-C4FE-4995-8C33-A91637B9DB1D}" srcOrd="0" destOrd="0" presId="urn:microsoft.com/office/officeart/2017/3/layout/HorizontalPathTimeline"/>
    <dgm:cxn modelId="{C3E92267-0DE4-41D3-9A60-D909E8F4DEE9}" srcId="{F394B8E5-E345-49D5-96C8-5D5DCC1C838A}" destId="{B7326018-D203-4C02-BAED-FC02AC796860}" srcOrd="0" destOrd="0" parTransId="{BC39CA06-4608-4807-838A-40F0A7EA5EB2}" sibTransId="{0AE32318-A7C3-469D-82C0-9EBB7968B482}"/>
    <dgm:cxn modelId="{CD0B2967-29F1-4495-ABE2-3AD45B38C916}" srcId="{3C5D053E-F86D-42CA-B50F-35F236E683CE}" destId="{14E88DAA-F563-4DEA-8F62-1A9330A98279}" srcOrd="0" destOrd="0" parTransId="{3644937F-08D6-47A2-94C5-97F02597E4C4}" sibTransId="{0F27CA35-C44B-4704-95C5-A9C6130D8FD5}"/>
    <dgm:cxn modelId="{0771AF75-F3DC-44D2-BE23-4175E8FA63D1}" type="presOf" srcId="{14E88DAA-F563-4DEA-8F62-1A9330A98279}" destId="{53C96F62-C031-4DD7-A3A2-F093C9065DF4}" srcOrd="0" destOrd="0" presId="urn:microsoft.com/office/officeart/2017/3/layout/HorizontalPathTimeline"/>
    <dgm:cxn modelId="{F8ADD877-F114-47E9-AD6B-8EF583D15BFA}" type="presOf" srcId="{980E7C75-6CEC-4D6B-BA76-2D73E471542A}" destId="{16CCC2FC-17C4-4635-B7B5-1A1A69927A33}"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2"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5" destOrd="0" parTransId="{7683CFAC-DA74-4DE2-B5CD-3BF67D54EEE5}" sibTransId="{F0F231A9-D5BD-4A2B-BD18-053283DDF1D2}"/>
    <dgm:cxn modelId="{8423D7AF-BFE0-428E-A815-12A50DF7B78A}" type="presOf" srcId="{77D45CEA-3214-4034-AD8B-BD46C172DB24}" destId="{FA0E1652-AAF5-476C-913A-97AB64807ADF}" srcOrd="0" destOrd="0" presId="urn:microsoft.com/office/officeart/2017/3/layout/HorizontalPathTimeline"/>
    <dgm:cxn modelId="{B5FFEEC4-1C4F-4E4F-937F-7A10702AE118}" srcId="{CB7D4C34-F285-4338-B5B0-CECEDB17EB8C}" destId="{980E7C75-6CEC-4D6B-BA76-2D73E471542A}" srcOrd="4" destOrd="0" parTransId="{4FE909FD-6C0D-4A40-AB7B-9F756DA55D35}" sibTransId="{FCFB7DC7-C117-4D01-917E-7DCFB8EA48A9}"/>
    <dgm:cxn modelId="{E9D205CB-58DD-42A1-A61B-056235B36513}" type="presOf" srcId="{9A321ABA-1F35-4657-81C0-8E3FBBE8121E}" destId="{63A99FF9-F34B-4749-BD34-A0EA96D37D71}" srcOrd="0" destOrd="0" presId="urn:microsoft.com/office/officeart/2017/3/layout/HorizontalPathTimeline"/>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DB4E27DF-A2CE-467D-9CC0-6D1D46B608D3}" srcId="{CB7D4C34-F285-4338-B5B0-CECEDB17EB8C}" destId="{F394B8E5-E345-49D5-96C8-5D5DCC1C838A}" srcOrd="1" destOrd="0" parTransId="{88887AA0-CEFD-4008-BEE8-C58CDE17E8F4}" sibTransId="{5C46DE98-0063-4335-8EE7-FFA25F893935}"/>
    <dgm:cxn modelId="{D00C2DE4-C048-414D-ACE9-07D6C0E657E9}" type="presOf" srcId="{B7326018-D203-4C02-BAED-FC02AC796860}" destId="{95A1243E-FB94-4A49-9F0C-1AF1AD4F05E3}" srcOrd="0" destOrd="0" presId="urn:microsoft.com/office/officeart/2017/3/layout/HorizontalPathTimeline"/>
    <dgm:cxn modelId="{2E96E9E5-64D8-4A6C-9475-ACF780E94A70}" type="presOf" srcId="{20E50D89-3D06-4FCD-8DF5-D56262FF8765}" destId="{49FAC462-E57B-4D88-8141-B81497E5B362}" srcOrd="0" destOrd="0" presId="urn:microsoft.com/office/officeart/2017/3/layout/HorizontalPathTimeline"/>
    <dgm:cxn modelId="{A2EF5CFB-9BF9-408F-8B5E-DD463D5DEF2F}" srcId="{CB7D4C34-F285-4338-B5B0-CECEDB17EB8C}" destId="{77D45CEA-3214-4034-AD8B-BD46C172DB24}" srcOrd="3" destOrd="0" parTransId="{A6F392C9-A345-4227-9957-ABEE0341E945}" sibTransId="{5404C050-83CD-4DBD-9C83-C1D0E9C3A2E4}"/>
    <dgm:cxn modelId="{A6195AA6-3BB3-4464-BB03-86D97AF24400}" type="presParOf" srcId="{E118E979-5982-4F98-825F-638D7534D214}" destId="{D56D12F5-B9B5-40C3-B611-314CAFE494A1}" srcOrd="0" destOrd="0" presId="urn:microsoft.com/office/officeart/2017/3/layout/HorizontalPathTimeline"/>
    <dgm:cxn modelId="{0035BD97-B83A-44E0-B150-98ED56AFD5C4}" type="presParOf" srcId="{E118E979-5982-4F98-825F-638D7534D214}" destId="{0E8C15A3-02E2-4077-95DD-C13B9873BE5A}" srcOrd="1" destOrd="0" presId="urn:microsoft.com/office/officeart/2017/3/layout/HorizontalPathTimeline"/>
    <dgm:cxn modelId="{83750A18-5E38-4A05-AFFA-132E8692553C}" type="presParOf" srcId="{0E8C15A3-02E2-4077-95DD-C13B9873BE5A}" destId="{E6A9829A-73AF-458E-AD69-8E3E6AA6948C}" srcOrd="0" destOrd="0" presId="urn:microsoft.com/office/officeart/2017/3/layout/HorizontalPathTimeline"/>
    <dgm:cxn modelId="{C42A8C16-12AA-4044-BA88-C1A754B97830}" type="presParOf" srcId="{E6A9829A-73AF-458E-AD69-8E3E6AA6948C}" destId="{3BA693CE-EE3A-4E03-B255-3BEFA94A6FBB}" srcOrd="0" destOrd="0" presId="urn:microsoft.com/office/officeart/2017/3/layout/HorizontalPathTimeline"/>
    <dgm:cxn modelId="{63797D56-6E8D-42C3-A01A-6A3BC6D9AC43}" type="presParOf" srcId="{E6A9829A-73AF-458E-AD69-8E3E6AA6948C}" destId="{C1DDB870-4C5E-4DDD-BA25-F2C4A666257B}" srcOrd="1" destOrd="0" presId="urn:microsoft.com/office/officeart/2017/3/layout/HorizontalPathTimeline"/>
    <dgm:cxn modelId="{ABEAA199-7375-4BE5-B3D7-122EA87DFC54}" type="presParOf" srcId="{C1DDB870-4C5E-4DDD-BA25-F2C4A666257B}" destId="{53C96F62-C031-4DD7-A3A2-F093C9065DF4}" srcOrd="0" destOrd="0" presId="urn:microsoft.com/office/officeart/2017/3/layout/HorizontalPathTimeline"/>
    <dgm:cxn modelId="{A97761E4-CF8D-451E-AA12-34E47E01BAE7}" type="presParOf" srcId="{C1DDB870-4C5E-4DDD-BA25-F2C4A666257B}" destId="{7D843A1F-1C37-4EA6-A491-40179FF8300D}" srcOrd="1" destOrd="0" presId="urn:microsoft.com/office/officeart/2017/3/layout/HorizontalPathTimeline"/>
    <dgm:cxn modelId="{64B3FCD2-767B-4F1E-B247-46C4CFFEABC3}" type="presParOf" srcId="{E6A9829A-73AF-458E-AD69-8E3E6AA6948C}" destId="{6C55BC98-E113-4394-A450-86B89408B4EB}" srcOrd="2" destOrd="0" presId="urn:microsoft.com/office/officeart/2017/3/layout/HorizontalPathTimeline"/>
    <dgm:cxn modelId="{B2A23817-C0F1-4693-8422-E072141830E6}" type="presParOf" srcId="{E6A9829A-73AF-458E-AD69-8E3E6AA6948C}" destId="{C5A529DF-B818-45A9-B9F2-565C6CF94BC4}" srcOrd="3" destOrd="0" presId="urn:microsoft.com/office/officeart/2017/3/layout/HorizontalPathTimeline"/>
    <dgm:cxn modelId="{BCCC1523-638B-4937-AAFF-B47DCC3B6096}" type="presParOf" srcId="{E6A9829A-73AF-458E-AD69-8E3E6AA6948C}" destId="{DAB4AC90-214B-4CAB-8B0F-9657E9FE32CD}" srcOrd="4" destOrd="0" presId="urn:microsoft.com/office/officeart/2017/3/layout/HorizontalPathTimeline"/>
    <dgm:cxn modelId="{0EC05DCE-6CFB-47D6-BEDF-88241EEFCA27}" type="presParOf" srcId="{0E8C15A3-02E2-4077-95DD-C13B9873BE5A}" destId="{48816055-2B7D-444C-A835-DAC981BDB864}" srcOrd="1" destOrd="0" presId="urn:microsoft.com/office/officeart/2017/3/layout/HorizontalPathTimeline"/>
    <dgm:cxn modelId="{A7D543B9-2002-4897-ADA7-6D2B09FB91D8}" type="presParOf" srcId="{0E8C15A3-02E2-4077-95DD-C13B9873BE5A}" destId="{E1E6538C-947C-4068-A1D6-33E8D59F09D6}" srcOrd="2" destOrd="0" presId="urn:microsoft.com/office/officeart/2017/3/layout/HorizontalPathTimeline"/>
    <dgm:cxn modelId="{D55AE04E-FEAA-4709-82BC-83612A95E150}" type="presParOf" srcId="{E1E6538C-947C-4068-A1D6-33E8D59F09D6}" destId="{90F818DB-450C-455C-B6A7-C3916E6AF905}" srcOrd="0" destOrd="0" presId="urn:microsoft.com/office/officeart/2017/3/layout/HorizontalPathTimeline"/>
    <dgm:cxn modelId="{AC34E3E7-D749-43C9-BDE2-C9C70CC7A1E6}" type="presParOf" srcId="{E1E6538C-947C-4068-A1D6-33E8D59F09D6}" destId="{A087661C-2365-4EB8-80C6-1D0C758B6AC2}" srcOrd="1" destOrd="0" presId="urn:microsoft.com/office/officeart/2017/3/layout/HorizontalPathTimeline"/>
    <dgm:cxn modelId="{ED9943DB-407E-4CFF-B2A0-DE68D59A884E}" type="presParOf" srcId="{A087661C-2365-4EB8-80C6-1D0C758B6AC2}" destId="{95A1243E-FB94-4A49-9F0C-1AF1AD4F05E3}" srcOrd="0" destOrd="0" presId="urn:microsoft.com/office/officeart/2017/3/layout/HorizontalPathTimeline"/>
    <dgm:cxn modelId="{B7D2EB2F-914B-410A-95F7-743E443B47FB}" type="presParOf" srcId="{A087661C-2365-4EB8-80C6-1D0C758B6AC2}" destId="{0C8A6A76-754E-4E97-A228-9028F6F17BB3}" srcOrd="1" destOrd="0" presId="urn:microsoft.com/office/officeart/2017/3/layout/HorizontalPathTimeline"/>
    <dgm:cxn modelId="{C9F5FA95-0B70-4334-9E2C-140DF17771C7}" type="presParOf" srcId="{E1E6538C-947C-4068-A1D6-33E8D59F09D6}" destId="{2F4203C1-ED6E-41FE-9202-2950B750DB83}" srcOrd="2" destOrd="0" presId="urn:microsoft.com/office/officeart/2017/3/layout/HorizontalPathTimeline"/>
    <dgm:cxn modelId="{D3E87F03-A5D3-4D9F-8854-16800BCDF9DF}" type="presParOf" srcId="{E1E6538C-947C-4068-A1D6-33E8D59F09D6}" destId="{21B397B3-BBAA-4341-9CB8-60FAB9037736}" srcOrd="3" destOrd="0" presId="urn:microsoft.com/office/officeart/2017/3/layout/HorizontalPathTimeline"/>
    <dgm:cxn modelId="{F76E6AA0-AB43-455F-921E-B1B7E351B8F5}" type="presParOf" srcId="{E1E6538C-947C-4068-A1D6-33E8D59F09D6}" destId="{5929DA7A-04CE-48E2-A970-A6ADC34388B5}" srcOrd="4" destOrd="0" presId="urn:microsoft.com/office/officeart/2017/3/layout/HorizontalPathTimeline"/>
    <dgm:cxn modelId="{6BC2B7A5-6FF1-450C-88D9-0F75D9EE25B8}" type="presParOf" srcId="{0E8C15A3-02E2-4077-95DD-C13B9873BE5A}" destId="{16B3CE64-8166-4D4E-ADEA-241CB43FC149}" srcOrd="3" destOrd="0" presId="urn:microsoft.com/office/officeart/2017/3/layout/HorizontalPathTimeline"/>
    <dgm:cxn modelId="{CCFB9951-5616-4803-AA08-F6279ABE495A}" type="presParOf" srcId="{0E8C15A3-02E2-4077-95DD-C13B9873BE5A}" destId="{338946AA-C90C-4EA9-847D-49599340A9E1}" srcOrd="4" destOrd="0" presId="urn:microsoft.com/office/officeart/2017/3/layout/HorizontalPathTimeline"/>
    <dgm:cxn modelId="{D7730AF2-A4C7-42EF-90F9-4F61C72DEDDD}" type="presParOf" srcId="{338946AA-C90C-4EA9-847D-49599340A9E1}" destId="{F2EF7F3A-FB4F-4693-A7CE-7B09CC6E58D4}" srcOrd="0" destOrd="0" presId="urn:microsoft.com/office/officeart/2017/3/layout/HorizontalPathTimeline"/>
    <dgm:cxn modelId="{F97B8DA8-CB6C-4253-9D00-7814F204420F}" type="presParOf" srcId="{338946AA-C90C-4EA9-847D-49599340A9E1}" destId="{106063FA-15A3-4DC4-A700-5C8AC66B032F}" srcOrd="1" destOrd="0" presId="urn:microsoft.com/office/officeart/2017/3/layout/HorizontalPathTimeline"/>
    <dgm:cxn modelId="{2DFB25F7-3E32-4854-9822-C8FD5E2078E7}" type="presParOf" srcId="{106063FA-15A3-4DC4-A700-5C8AC66B032F}" destId="{F061AC30-D993-4D24-99D1-301D368C94B0}" srcOrd="0" destOrd="0" presId="urn:microsoft.com/office/officeart/2017/3/layout/HorizontalPathTimeline"/>
    <dgm:cxn modelId="{9C0362C4-4F84-4D9B-AA0A-CD48AD01E200}" type="presParOf" srcId="{106063FA-15A3-4DC4-A700-5C8AC66B032F}" destId="{98B5A003-6550-48FD-8F9D-1D46590DDEE3}" srcOrd="1" destOrd="0" presId="urn:microsoft.com/office/officeart/2017/3/layout/HorizontalPathTimeline"/>
    <dgm:cxn modelId="{3EB99700-8E56-4238-A500-EC31C22FCCAE}" type="presParOf" srcId="{338946AA-C90C-4EA9-847D-49599340A9E1}" destId="{EBD1418B-FE0F-41D5-8C0C-1B2A9C0038A9}" srcOrd="2" destOrd="0" presId="urn:microsoft.com/office/officeart/2017/3/layout/HorizontalPathTimeline"/>
    <dgm:cxn modelId="{2B3C4ECA-32A6-4DC2-90A5-EA8C8CE5473E}" type="presParOf" srcId="{338946AA-C90C-4EA9-847D-49599340A9E1}" destId="{37BDF45A-A86E-4C8F-B239-FD52D94A96E4}" srcOrd="3" destOrd="0" presId="urn:microsoft.com/office/officeart/2017/3/layout/HorizontalPathTimeline"/>
    <dgm:cxn modelId="{6FC6FE22-71F4-4E5B-BDBB-1C68F453A497}" type="presParOf" srcId="{338946AA-C90C-4EA9-847D-49599340A9E1}" destId="{BBC643AA-C177-4AD5-8DEF-3AAA27C77497}" srcOrd="4" destOrd="0" presId="urn:microsoft.com/office/officeart/2017/3/layout/HorizontalPathTimeline"/>
    <dgm:cxn modelId="{9AE35BD5-5E83-4D52-A3D4-EFECD5734187}" type="presParOf" srcId="{0E8C15A3-02E2-4077-95DD-C13B9873BE5A}" destId="{011DE34B-B21A-49CF-BF14-55B11CBDEDB0}" srcOrd="5" destOrd="0" presId="urn:microsoft.com/office/officeart/2017/3/layout/HorizontalPathTimeline"/>
    <dgm:cxn modelId="{EBCF62EF-C808-450A-BE37-226A0C70694F}" type="presParOf" srcId="{0E8C15A3-02E2-4077-95DD-C13B9873BE5A}" destId="{107BD114-3DC7-4211-81EC-05DEB4185256}" srcOrd="6" destOrd="0" presId="urn:microsoft.com/office/officeart/2017/3/layout/HorizontalPathTimeline"/>
    <dgm:cxn modelId="{A39AA452-B233-4481-B3DE-C9534B23B963}" type="presParOf" srcId="{107BD114-3DC7-4211-81EC-05DEB4185256}" destId="{FA0E1652-AAF5-476C-913A-97AB64807ADF}" srcOrd="0" destOrd="0" presId="urn:microsoft.com/office/officeart/2017/3/layout/HorizontalPathTimeline"/>
    <dgm:cxn modelId="{EB0EC100-960B-40E0-99C4-79735A15AF73}" type="presParOf" srcId="{107BD114-3DC7-4211-81EC-05DEB4185256}" destId="{67F6C02A-3BC9-4364-942B-3DBBA2FD2902}" srcOrd="1" destOrd="0" presId="urn:microsoft.com/office/officeart/2017/3/layout/HorizontalPathTimeline"/>
    <dgm:cxn modelId="{B5C0EB93-CEBB-4008-BA14-437BE8CF532D}" type="presParOf" srcId="{67F6C02A-3BC9-4364-942B-3DBBA2FD2902}" destId="{49FAC462-E57B-4D88-8141-B81497E5B362}" srcOrd="0" destOrd="0" presId="urn:microsoft.com/office/officeart/2017/3/layout/HorizontalPathTimeline"/>
    <dgm:cxn modelId="{F15CE13B-0409-4FC2-8FB6-BC71415B5514}" type="presParOf" srcId="{67F6C02A-3BC9-4364-942B-3DBBA2FD2902}" destId="{F8337772-43CE-432C-A68F-6D9FD88E7746}" srcOrd="1" destOrd="0" presId="urn:microsoft.com/office/officeart/2017/3/layout/HorizontalPathTimeline"/>
    <dgm:cxn modelId="{0E4EBD35-AA73-4C04-AEFD-89F4E5E8C615}" type="presParOf" srcId="{107BD114-3DC7-4211-81EC-05DEB4185256}" destId="{6775224B-BFB9-4AA5-BB3B-7749E9BD74A3}" srcOrd="2" destOrd="0" presId="urn:microsoft.com/office/officeart/2017/3/layout/HorizontalPathTimeline"/>
    <dgm:cxn modelId="{A8BB5CEB-FE24-4E76-B779-E6CEB44A9715}" type="presParOf" srcId="{107BD114-3DC7-4211-81EC-05DEB4185256}" destId="{3D069A7A-7523-4E51-98D8-EC8446D3FEB3}" srcOrd="3" destOrd="0" presId="urn:microsoft.com/office/officeart/2017/3/layout/HorizontalPathTimeline"/>
    <dgm:cxn modelId="{FF8695FE-103A-48BE-941C-F8405152015B}" type="presParOf" srcId="{107BD114-3DC7-4211-81EC-05DEB4185256}" destId="{52AA7013-B439-490D-89CB-91C03FC24961}" srcOrd="4" destOrd="0" presId="urn:microsoft.com/office/officeart/2017/3/layout/HorizontalPathTimeline"/>
    <dgm:cxn modelId="{F3CB6DF9-B8C4-4785-AD5C-3933436D5ACA}" type="presParOf" srcId="{0E8C15A3-02E2-4077-95DD-C13B9873BE5A}" destId="{3B869817-586C-4CE5-9586-78FD0D928039}" srcOrd="7" destOrd="0" presId="urn:microsoft.com/office/officeart/2017/3/layout/HorizontalPathTimeline"/>
    <dgm:cxn modelId="{0C1D1FC3-2569-4453-BB6C-3FC6E6519551}" type="presParOf" srcId="{0E8C15A3-02E2-4077-95DD-C13B9873BE5A}" destId="{D3C758FB-73BD-4C4F-9A26-2E9B83FB5EEE}" srcOrd="8" destOrd="0" presId="urn:microsoft.com/office/officeart/2017/3/layout/HorizontalPathTimeline"/>
    <dgm:cxn modelId="{0E7CFAC2-876C-4647-A9A9-20CBA413D627}" type="presParOf" srcId="{D3C758FB-73BD-4C4F-9A26-2E9B83FB5EEE}" destId="{16CCC2FC-17C4-4635-B7B5-1A1A69927A33}" srcOrd="0" destOrd="0" presId="urn:microsoft.com/office/officeart/2017/3/layout/HorizontalPathTimeline"/>
    <dgm:cxn modelId="{F9E8A95D-5541-4159-800D-48C4E48F62EB}" type="presParOf" srcId="{D3C758FB-73BD-4C4F-9A26-2E9B83FB5EEE}" destId="{52E926A7-3110-4BAB-826E-B62D688BBA41}" srcOrd="1" destOrd="0" presId="urn:microsoft.com/office/officeart/2017/3/layout/HorizontalPathTimeline"/>
    <dgm:cxn modelId="{7DD6E4A6-7E43-4291-A031-BEFDE5998DA1}" type="presParOf" srcId="{52E926A7-3110-4BAB-826E-B62D688BBA41}" destId="{7D290257-A469-4B37-9571-E7CA3774F458}" srcOrd="0" destOrd="0" presId="urn:microsoft.com/office/officeart/2017/3/layout/HorizontalPathTimeline"/>
    <dgm:cxn modelId="{9DA96EBA-1BC8-41B1-8C66-33A691519291}" type="presParOf" srcId="{52E926A7-3110-4BAB-826E-B62D688BBA41}" destId="{FC029148-0DAD-49D4-A513-920110AD1629}" srcOrd="1" destOrd="0" presId="urn:microsoft.com/office/officeart/2017/3/layout/HorizontalPathTimeline"/>
    <dgm:cxn modelId="{7C2BE6C6-EB8E-49CF-8C97-77BFFF6FB5E9}" type="presParOf" srcId="{D3C758FB-73BD-4C4F-9A26-2E9B83FB5EEE}" destId="{99962CDE-1507-4E70-BC36-C07C9C9D7768}" srcOrd="2" destOrd="0" presId="urn:microsoft.com/office/officeart/2017/3/layout/HorizontalPathTimeline"/>
    <dgm:cxn modelId="{1F8545C4-9819-49AF-BC2E-B507F92F6297}" type="presParOf" srcId="{D3C758FB-73BD-4C4F-9A26-2E9B83FB5EEE}" destId="{CEF49D95-C237-468F-A2A4-2B2618132F85}" srcOrd="3" destOrd="0" presId="urn:microsoft.com/office/officeart/2017/3/layout/HorizontalPathTimeline"/>
    <dgm:cxn modelId="{AC9004C7-7A4E-48D0-9379-314D55E283B9}" type="presParOf" srcId="{D3C758FB-73BD-4C4F-9A26-2E9B83FB5EEE}" destId="{395F80AA-D667-4D8C-AF98-440C9E7146A5}" srcOrd="4" destOrd="0" presId="urn:microsoft.com/office/officeart/2017/3/layout/HorizontalPathTimeline"/>
    <dgm:cxn modelId="{C659F79A-1D01-48E4-9E4B-7723D6305829}" type="presParOf" srcId="{0E8C15A3-02E2-4077-95DD-C13B9873BE5A}" destId="{940C16EB-AB03-4F98-A69F-D450EF39CD31}" srcOrd="9" destOrd="0" presId="urn:microsoft.com/office/officeart/2017/3/layout/HorizontalPathTimeline"/>
    <dgm:cxn modelId="{D5666CDC-F24F-416C-937A-F00800D17ACF}" type="presParOf" srcId="{0E8C15A3-02E2-4077-95DD-C13B9873BE5A}" destId="{01364CD1-7B65-4625-AF99-3FB3F1EB06BF}" srcOrd="10" destOrd="0" presId="urn:microsoft.com/office/officeart/2017/3/layout/HorizontalPathTimeline"/>
    <dgm:cxn modelId="{47AE522A-B646-45CD-A743-6177F8A8AB0A}" type="presParOf" srcId="{01364CD1-7B65-4625-AF99-3FB3F1EB06BF}" destId="{A582A993-C4FE-4995-8C33-A91637B9DB1D}" srcOrd="0" destOrd="0" presId="urn:microsoft.com/office/officeart/2017/3/layout/HorizontalPathTimeline"/>
    <dgm:cxn modelId="{9B363067-E2EA-4C6F-B895-1AEB4E949990}" type="presParOf" srcId="{01364CD1-7B65-4625-AF99-3FB3F1EB06BF}" destId="{7CBD2026-0256-4AFF-A476-6AF3AD07B222}" srcOrd="1" destOrd="0" presId="urn:microsoft.com/office/officeart/2017/3/layout/HorizontalPathTimeline"/>
    <dgm:cxn modelId="{128EB564-9333-40A8-81A9-2A0DC5A7619D}" type="presParOf" srcId="{7CBD2026-0256-4AFF-A476-6AF3AD07B222}" destId="{63A99FF9-F34B-4749-BD34-A0EA96D37D71}" srcOrd="0" destOrd="0" presId="urn:microsoft.com/office/officeart/2017/3/layout/HorizontalPathTimeline"/>
    <dgm:cxn modelId="{E72860A0-174F-49F0-A047-2FBBA7AD6B16}" type="presParOf" srcId="{7CBD2026-0256-4AFF-A476-6AF3AD07B222}" destId="{7995FDA6-1BCF-4341-A837-E3D25F7F054C}" srcOrd="1" destOrd="0" presId="urn:microsoft.com/office/officeart/2017/3/layout/HorizontalPathTimeline"/>
    <dgm:cxn modelId="{5D3389E7-25A8-43CD-8980-BDA0932D61B2}" type="presParOf" srcId="{01364CD1-7B65-4625-AF99-3FB3F1EB06BF}" destId="{36B9229A-1B49-4FF3-BD07-C7B93F8D9EEC}" srcOrd="2" destOrd="0" presId="urn:microsoft.com/office/officeart/2017/3/layout/HorizontalPathTimeline"/>
    <dgm:cxn modelId="{273F8905-332A-44AA-AA7A-886CE5BC4B9E}" type="presParOf" srcId="{01364CD1-7B65-4625-AF99-3FB3F1EB06BF}" destId="{521B0288-2C14-4F74-A186-05ADD902C1BE}" srcOrd="3" destOrd="0" presId="urn:microsoft.com/office/officeart/2017/3/layout/HorizontalPathTimeline"/>
    <dgm:cxn modelId="{EC3D1756-9D65-4458-93D0-4513B8A32F1A}"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1" i="0" dirty="0">
              <a:solidFill>
                <a:schemeClr val="bg1"/>
              </a:solidFill>
              <a:latin typeface="+mj-lt"/>
            </a:rPr>
            <a:t>Students register for  a UCAS Hub account</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1" dirty="0">
              <a:solidFill>
                <a:schemeClr val="bg1"/>
              </a:solidFill>
              <a:latin typeface="+mj-lt"/>
              <a:cs typeface="Arial" pitchFamily="34" charset="0"/>
            </a:rPr>
            <a:t>Student complete their application – working their way through all sections and send it to their school/college</a:t>
          </a:r>
          <a:endParaRPr lang="en-GB" sz="1200" b="1"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1" dirty="0">
              <a:solidFill>
                <a:schemeClr val="bg1"/>
              </a:solidFill>
              <a:latin typeface="+mj-lt"/>
            </a:rPr>
            <a:t>Teachers/advisers review the application and add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1" dirty="0">
              <a:solidFill>
                <a:schemeClr val="bg1"/>
              </a:solidFill>
              <a:latin typeface="+mj-lt"/>
            </a:rPr>
            <a:t>Applications are sent to UCAS by the school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1" i="0" dirty="0">
              <a:solidFill>
                <a:schemeClr val="bg1"/>
              </a:solidFill>
              <a:latin typeface="+mj-lt"/>
            </a:rPr>
            <a:t>Universities/colleges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29272">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b="1"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b="1"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b="1">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b="1"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b="1"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b="1"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b="1">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b="1" dirty="0">
              <a:latin typeface="+mj-lt"/>
            </a:rPr>
            <a:t>Make sure they read everything carefully that is sent to them and don’t </a:t>
          </a:r>
          <a:r>
            <a:rPr lang="en-US" sz="1400" b="1">
              <a:latin typeface="+mj-lt"/>
            </a:rPr>
            <a:t>book holidays </a:t>
          </a:r>
          <a:r>
            <a:rPr lang="en-US" sz="1400" b="1"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custLinFactNeighborX="-513" custLinFactNeighborY="5239"/>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custLinFactNeighborY="-2463"/>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349222" y="670673"/>
          <a:ext cx="1084060" cy="108406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580252" y="901703"/>
          <a:ext cx="622001" cy="62200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2678" y="209239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1" kern="1200" cap="none">
              <a:latin typeface="+mj-lt"/>
            </a:rPr>
            <a:t>Higher education</a:t>
          </a:r>
          <a:endParaRPr lang="en-GB" sz="1800" b="1" i="0" u="none" strike="noStrike" kern="1200" cap="none" baseline="0" noProof="0" dirty="0">
            <a:latin typeface="+mj-lt"/>
            <a:cs typeface="Calibri Light"/>
          </a:endParaRPr>
        </a:p>
      </dsp:txBody>
      <dsp:txXfrm>
        <a:off x="2678" y="2092392"/>
        <a:ext cx="1777148" cy="710859"/>
      </dsp:txXfrm>
    </dsp:sp>
    <dsp:sp modelId="{F3D85CDB-6AD6-46B0-B8D7-B411D11E4636}">
      <dsp:nvSpPr>
        <dsp:cNvPr id="0" name=""/>
        <dsp:cNvSpPr/>
      </dsp:nvSpPr>
      <dsp:spPr>
        <a:xfrm>
          <a:off x="2516855" y="670673"/>
          <a:ext cx="1084060" cy="108406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747884" y="901703"/>
          <a:ext cx="622001" cy="622001"/>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2090828" y="2092392"/>
          <a:ext cx="1936114"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77875">
            <a:lnSpc>
              <a:spcPct val="100000"/>
            </a:lnSpc>
            <a:spcBef>
              <a:spcPct val="0"/>
            </a:spcBef>
            <a:spcAft>
              <a:spcPct val="35000"/>
            </a:spcAft>
            <a:buNone/>
            <a:defRPr cap="all"/>
          </a:pPr>
          <a:r>
            <a:rPr lang="en-GB" sz="1750" b="1" kern="1200" cap="none">
              <a:latin typeface="+mj-lt"/>
            </a:rPr>
            <a:t>Apprenticeships</a:t>
          </a:r>
          <a:r>
            <a:rPr lang="en-GB" sz="1800" b="1" kern="1200" cap="none">
              <a:latin typeface="+mj-lt"/>
            </a:rPr>
            <a:t>/ traineeships</a:t>
          </a:r>
          <a:endParaRPr lang="en-GB" sz="1800" b="1" kern="1200" cap="none" dirty="0">
            <a:latin typeface="+mj-lt"/>
          </a:endParaRPr>
        </a:p>
      </dsp:txBody>
      <dsp:txXfrm>
        <a:off x="2090828" y="2092392"/>
        <a:ext cx="1936114" cy="710859"/>
      </dsp:txXfrm>
    </dsp:sp>
    <dsp:sp modelId="{1FDC76F1-2A12-499B-A052-2BF375205DC8}">
      <dsp:nvSpPr>
        <dsp:cNvPr id="0" name=""/>
        <dsp:cNvSpPr/>
      </dsp:nvSpPr>
      <dsp:spPr>
        <a:xfrm>
          <a:off x="4684487" y="670673"/>
          <a:ext cx="1084060" cy="108406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rot="2189517">
          <a:off x="4915516" y="901703"/>
          <a:ext cx="622001" cy="62200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4337943" y="209239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1" kern="1200" cap="none">
              <a:latin typeface="+mj-lt"/>
            </a:rPr>
            <a:t>Studying abroad</a:t>
          </a:r>
          <a:endParaRPr lang="en-GB" sz="1800" b="1" kern="1200" cap="none" dirty="0">
            <a:latin typeface="+mj-lt"/>
          </a:endParaRPr>
        </a:p>
      </dsp:txBody>
      <dsp:txXfrm>
        <a:off x="4337943" y="2092392"/>
        <a:ext cx="1777148" cy="710859"/>
      </dsp:txXfrm>
    </dsp:sp>
    <dsp:sp modelId="{85F07643-39BA-442D-AA96-CE8150BC8E35}">
      <dsp:nvSpPr>
        <dsp:cNvPr id="0" name=""/>
        <dsp:cNvSpPr/>
      </dsp:nvSpPr>
      <dsp:spPr>
        <a:xfrm>
          <a:off x="6772637" y="670673"/>
          <a:ext cx="1084060" cy="108406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7003666" y="901703"/>
          <a:ext cx="622001" cy="622001"/>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6426093" y="209239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1" kern="1200" cap="none" dirty="0">
              <a:latin typeface="+mj-lt"/>
            </a:rPr>
            <a:t>Gap year</a:t>
          </a:r>
          <a:endParaRPr lang="en-GB" sz="1800" b="1" kern="1200" dirty="0">
            <a:latin typeface="+mj-lt"/>
          </a:endParaRPr>
        </a:p>
      </dsp:txBody>
      <dsp:txXfrm>
        <a:off x="6426093" y="2092392"/>
        <a:ext cx="1777148" cy="710859"/>
      </dsp:txXfrm>
    </dsp:sp>
    <dsp:sp modelId="{917E4EEE-F4B1-47A3-8845-BAE3FA8736FD}">
      <dsp:nvSpPr>
        <dsp:cNvPr id="0" name=""/>
        <dsp:cNvSpPr/>
      </dsp:nvSpPr>
      <dsp:spPr>
        <a:xfrm>
          <a:off x="8860786" y="670673"/>
          <a:ext cx="1084060" cy="1084060"/>
        </a:xfrm>
        <a:prstGeom prst="round2DiagRect">
          <a:avLst>
            <a:gd name="adj1" fmla="val 29727"/>
            <a:gd name="adj2" fmla="val 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9091815" y="901703"/>
          <a:ext cx="622001" cy="622001"/>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8514242" y="2092392"/>
          <a:ext cx="1777148" cy="71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1" kern="1200" cap="none" dirty="0">
              <a:latin typeface="+mj-lt"/>
            </a:rPr>
            <a:t>Getting a job</a:t>
          </a:r>
          <a:endParaRPr lang="en-GB" sz="1800" b="1" kern="1200" dirty="0">
            <a:latin typeface="+mj-lt"/>
          </a:endParaRPr>
        </a:p>
      </dsp:txBody>
      <dsp:txXfrm>
        <a:off x="8514242" y="2092392"/>
        <a:ext cx="1777148" cy="710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323772" y="2142927"/>
          <a:ext cx="2579159" cy="4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18 May</a:t>
          </a:r>
        </a:p>
      </dsp:txBody>
      <dsp:txXfrm>
        <a:off x="323772" y="2142927"/>
        <a:ext cx="2579159" cy="450932"/>
      </dsp:txXfrm>
    </dsp:sp>
    <dsp:sp modelId="{D56D12F5-B9B5-40C3-B611-314CAFE494A1}">
      <dsp:nvSpPr>
        <dsp:cNvPr id="0" name=""/>
        <dsp:cNvSpPr/>
      </dsp:nvSpPr>
      <dsp:spPr>
        <a:xfrm>
          <a:off x="0" y="1915465"/>
          <a:ext cx="11286580" cy="159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194814" y="471633"/>
          <a:ext cx="2837075" cy="7654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UCAS Undergraduate Apply opens for 2023 entry.</a:t>
          </a:r>
        </a:p>
      </dsp:txBody>
      <dsp:txXfrm>
        <a:off x="194814" y="471633"/>
        <a:ext cx="2837075" cy="765438"/>
      </dsp:txXfrm>
    </dsp:sp>
    <dsp:sp modelId="{6C55BC98-E113-4394-A450-86B89408B4EB}">
      <dsp:nvSpPr>
        <dsp:cNvPr id="0" name=""/>
        <dsp:cNvSpPr/>
      </dsp:nvSpPr>
      <dsp:spPr>
        <a:xfrm>
          <a:off x="1613352" y="1237071"/>
          <a:ext cx="0" cy="67839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0F818DB-450C-455C-B6A7-C3916E6AF905}">
      <dsp:nvSpPr>
        <dsp:cNvPr id="0" name=""/>
        <dsp:cNvSpPr/>
      </dsp:nvSpPr>
      <dsp:spPr>
        <a:xfrm>
          <a:off x="1935747" y="1396693"/>
          <a:ext cx="2579159" cy="4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7 September</a:t>
          </a:r>
        </a:p>
      </dsp:txBody>
      <dsp:txXfrm>
        <a:off x="1935747" y="1396693"/>
        <a:ext cx="2579159" cy="450932"/>
      </dsp:txXfrm>
    </dsp:sp>
    <dsp:sp modelId="{95A1243E-FB94-4A49-9F0C-1AF1AD4F05E3}">
      <dsp:nvSpPr>
        <dsp:cNvPr id="0" name=""/>
        <dsp:cNvSpPr/>
      </dsp:nvSpPr>
      <dsp:spPr>
        <a:xfrm>
          <a:off x="1826564" y="2830191"/>
          <a:ext cx="2837075" cy="9915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GB" sz="1600" kern="1200" dirty="0"/>
            <a:t>First day UCAS can receive a completed application to process</a:t>
          </a:r>
          <a:endParaRPr lang="en-US" sz="1600" kern="1200" dirty="0"/>
        </a:p>
      </dsp:txBody>
      <dsp:txXfrm>
        <a:off x="1826564" y="2830191"/>
        <a:ext cx="2837075" cy="991590"/>
      </dsp:txXfrm>
    </dsp:sp>
    <dsp:sp modelId="{2F4203C1-ED6E-41FE-9202-2950B750DB83}">
      <dsp:nvSpPr>
        <dsp:cNvPr id="0" name=""/>
        <dsp:cNvSpPr/>
      </dsp:nvSpPr>
      <dsp:spPr>
        <a:xfrm>
          <a:off x="3225327" y="2075088"/>
          <a:ext cx="0" cy="67839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563470" y="1945395"/>
          <a:ext cx="99763" cy="9976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397B3-BBAA-4341-9CB8-60FAB9037736}">
      <dsp:nvSpPr>
        <dsp:cNvPr id="0" name=""/>
        <dsp:cNvSpPr/>
      </dsp:nvSpPr>
      <dsp:spPr>
        <a:xfrm>
          <a:off x="3175445" y="1945395"/>
          <a:ext cx="99763" cy="9976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EF7F3A-FB4F-4693-A7CE-7B09CC6E58D4}">
      <dsp:nvSpPr>
        <dsp:cNvPr id="0" name=""/>
        <dsp:cNvSpPr/>
      </dsp:nvSpPr>
      <dsp:spPr>
        <a:xfrm>
          <a:off x="3547722" y="2142927"/>
          <a:ext cx="2579159" cy="4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15 October</a:t>
          </a:r>
        </a:p>
      </dsp:txBody>
      <dsp:txXfrm>
        <a:off x="3547722" y="2142927"/>
        <a:ext cx="2579159" cy="450932"/>
      </dsp:txXfrm>
    </dsp:sp>
    <dsp:sp modelId="{F061AC30-D993-4D24-99D1-301D368C94B0}">
      <dsp:nvSpPr>
        <dsp:cNvPr id="0" name=""/>
        <dsp:cNvSpPr/>
      </dsp:nvSpPr>
      <dsp:spPr>
        <a:xfrm>
          <a:off x="3418764" y="0"/>
          <a:ext cx="2837075" cy="12370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UCAS Application deadline for courses in medicine, veterinary medicine/science, and dentistry, and courses at Oxford or Cambridge.</a:t>
          </a:r>
        </a:p>
      </dsp:txBody>
      <dsp:txXfrm>
        <a:off x="3418764" y="0"/>
        <a:ext cx="2837075" cy="1237071"/>
      </dsp:txXfrm>
    </dsp:sp>
    <dsp:sp modelId="{EBD1418B-FE0F-41D5-8C0C-1B2A9C0038A9}">
      <dsp:nvSpPr>
        <dsp:cNvPr id="0" name=""/>
        <dsp:cNvSpPr/>
      </dsp:nvSpPr>
      <dsp:spPr>
        <a:xfrm>
          <a:off x="4837302" y="1237071"/>
          <a:ext cx="0" cy="67839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A0E1652-AAF5-476C-913A-97AB64807ADF}">
      <dsp:nvSpPr>
        <dsp:cNvPr id="0" name=""/>
        <dsp:cNvSpPr/>
      </dsp:nvSpPr>
      <dsp:spPr>
        <a:xfrm>
          <a:off x="5159697" y="1396693"/>
          <a:ext cx="2579159" cy="4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26 January</a:t>
          </a:r>
          <a:endParaRPr lang="en-US" sz="2000" kern="1200" dirty="0"/>
        </a:p>
      </dsp:txBody>
      <dsp:txXfrm>
        <a:off x="5159697" y="1396693"/>
        <a:ext cx="2579159" cy="450932"/>
      </dsp:txXfrm>
    </dsp:sp>
    <dsp:sp modelId="{49FAC462-E57B-4D88-8141-B81497E5B362}">
      <dsp:nvSpPr>
        <dsp:cNvPr id="0" name=""/>
        <dsp:cNvSpPr/>
      </dsp:nvSpPr>
      <dsp:spPr>
        <a:xfrm>
          <a:off x="5030739" y="2753482"/>
          <a:ext cx="2837075" cy="7654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UCAS Equal consideration application deadline.</a:t>
          </a:r>
        </a:p>
      </dsp:txBody>
      <dsp:txXfrm>
        <a:off x="5030739" y="2753482"/>
        <a:ext cx="2837075" cy="765438"/>
      </dsp:txXfrm>
    </dsp:sp>
    <dsp:sp modelId="{6775224B-BFB9-4AA5-BB3B-7749E9BD74A3}">
      <dsp:nvSpPr>
        <dsp:cNvPr id="0" name=""/>
        <dsp:cNvSpPr/>
      </dsp:nvSpPr>
      <dsp:spPr>
        <a:xfrm>
          <a:off x="6449277" y="2075088"/>
          <a:ext cx="0" cy="67839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7BDF45A-A86E-4C8F-B239-FD52D94A96E4}">
      <dsp:nvSpPr>
        <dsp:cNvPr id="0" name=""/>
        <dsp:cNvSpPr/>
      </dsp:nvSpPr>
      <dsp:spPr>
        <a:xfrm>
          <a:off x="4787420" y="1945395"/>
          <a:ext cx="99763" cy="9976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069A7A-7523-4E51-98D8-EC8446D3FEB3}">
      <dsp:nvSpPr>
        <dsp:cNvPr id="0" name=""/>
        <dsp:cNvSpPr/>
      </dsp:nvSpPr>
      <dsp:spPr>
        <a:xfrm>
          <a:off x="6399395" y="1945395"/>
          <a:ext cx="99763" cy="9976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6CCC2FC-17C4-4635-B7B5-1A1A69927A33}">
      <dsp:nvSpPr>
        <dsp:cNvPr id="0" name=""/>
        <dsp:cNvSpPr/>
      </dsp:nvSpPr>
      <dsp:spPr>
        <a:xfrm>
          <a:off x="6771672" y="2142927"/>
          <a:ext cx="2579159" cy="4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February</a:t>
          </a:r>
        </a:p>
      </dsp:txBody>
      <dsp:txXfrm>
        <a:off x="6771672" y="2142927"/>
        <a:ext cx="2579159" cy="450932"/>
      </dsp:txXfrm>
    </dsp:sp>
    <dsp:sp modelId="{7D290257-A469-4B37-9571-E7CA3774F458}">
      <dsp:nvSpPr>
        <dsp:cNvPr id="0" name=""/>
        <dsp:cNvSpPr/>
      </dsp:nvSpPr>
      <dsp:spPr>
        <a:xfrm>
          <a:off x="6642714" y="680389"/>
          <a:ext cx="2837075" cy="5566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UCAS Extra opens.</a:t>
          </a:r>
        </a:p>
      </dsp:txBody>
      <dsp:txXfrm>
        <a:off x="6642714" y="680389"/>
        <a:ext cx="2837075" cy="556682"/>
      </dsp:txXfrm>
    </dsp:sp>
    <dsp:sp modelId="{99962CDE-1507-4E70-BC36-C07C9C9D7768}">
      <dsp:nvSpPr>
        <dsp:cNvPr id="0" name=""/>
        <dsp:cNvSpPr/>
      </dsp:nvSpPr>
      <dsp:spPr>
        <a:xfrm>
          <a:off x="8061252" y="1237071"/>
          <a:ext cx="0" cy="67839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582A993-C4FE-4995-8C33-A91637B9DB1D}">
      <dsp:nvSpPr>
        <dsp:cNvPr id="0" name=""/>
        <dsp:cNvSpPr/>
      </dsp:nvSpPr>
      <dsp:spPr>
        <a:xfrm>
          <a:off x="8383647" y="1396693"/>
          <a:ext cx="2579159" cy="450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End of June</a:t>
          </a:r>
        </a:p>
      </dsp:txBody>
      <dsp:txXfrm>
        <a:off x="8383647" y="1396693"/>
        <a:ext cx="2579159" cy="450932"/>
      </dsp:txXfrm>
    </dsp:sp>
    <dsp:sp modelId="{63A99FF9-F34B-4749-BD34-A0EA96D37D71}">
      <dsp:nvSpPr>
        <dsp:cNvPr id="0" name=""/>
        <dsp:cNvSpPr/>
      </dsp:nvSpPr>
      <dsp:spPr>
        <a:xfrm>
          <a:off x="8254689" y="2753482"/>
          <a:ext cx="2837075" cy="7654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kern="1200" dirty="0"/>
            <a:t>Last date for applications before Clearing opens.</a:t>
          </a:r>
        </a:p>
      </dsp:txBody>
      <dsp:txXfrm>
        <a:off x="8254689" y="2753482"/>
        <a:ext cx="2837075" cy="765438"/>
      </dsp:txXfrm>
    </dsp:sp>
    <dsp:sp modelId="{36B9229A-1B49-4FF3-BD07-C7B93F8D9EEC}">
      <dsp:nvSpPr>
        <dsp:cNvPr id="0" name=""/>
        <dsp:cNvSpPr/>
      </dsp:nvSpPr>
      <dsp:spPr>
        <a:xfrm>
          <a:off x="9673227" y="2075088"/>
          <a:ext cx="0" cy="678394"/>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F49D95-C237-468F-A2A4-2B2618132F85}">
      <dsp:nvSpPr>
        <dsp:cNvPr id="0" name=""/>
        <dsp:cNvSpPr/>
      </dsp:nvSpPr>
      <dsp:spPr>
        <a:xfrm>
          <a:off x="8011370" y="1945395"/>
          <a:ext cx="99763" cy="9976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21B0288-2C14-4F74-A186-05ADD902C1BE}">
      <dsp:nvSpPr>
        <dsp:cNvPr id="0" name=""/>
        <dsp:cNvSpPr/>
      </dsp:nvSpPr>
      <dsp:spPr>
        <a:xfrm>
          <a:off x="9623345" y="1945395"/>
          <a:ext cx="99763" cy="9976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1280736" y="165241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785736" y="2773898"/>
          <a:ext cx="1800000" cy="765000"/>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1" i="0" kern="1200" dirty="0">
              <a:solidFill>
                <a:schemeClr val="bg1"/>
              </a:solidFill>
              <a:latin typeface="+mj-lt"/>
            </a:rPr>
            <a:t>Students register for  a UCAS Hub account</a:t>
          </a:r>
        </a:p>
      </dsp:txBody>
      <dsp:txXfrm>
        <a:off x="785736" y="2773898"/>
        <a:ext cx="1800000" cy="765000"/>
      </dsp:txXfrm>
    </dsp:sp>
    <dsp:sp modelId="{E9A2C174-6753-414D-8E90-1FBFE35C0187}">
      <dsp:nvSpPr>
        <dsp:cNvPr id="0" name=""/>
        <dsp:cNvSpPr/>
      </dsp:nvSpPr>
      <dsp:spPr>
        <a:xfrm>
          <a:off x="3395736" y="1596436"/>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2900736" y="2605950"/>
          <a:ext cx="1800000" cy="988930"/>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1" kern="1200" dirty="0">
              <a:solidFill>
                <a:schemeClr val="bg1"/>
              </a:solidFill>
              <a:latin typeface="+mj-lt"/>
              <a:cs typeface="Arial" pitchFamily="34" charset="0"/>
            </a:rPr>
            <a:t>Student complete their application – working their way through all sections and send it to their school/college</a:t>
          </a:r>
          <a:endParaRPr lang="en-GB" sz="1200" b="1" kern="1200" dirty="0">
            <a:solidFill>
              <a:schemeClr val="bg1"/>
            </a:solidFill>
            <a:latin typeface="+mj-lt"/>
          </a:endParaRPr>
        </a:p>
      </dsp:txBody>
      <dsp:txXfrm>
        <a:off x="2900736" y="2605950"/>
        <a:ext cx="1800000" cy="988930"/>
      </dsp:txXfrm>
    </dsp:sp>
    <dsp:sp modelId="{A30E2E11-3A94-40D2-98DC-094E6DF5690D}">
      <dsp:nvSpPr>
        <dsp:cNvPr id="0" name=""/>
        <dsp:cNvSpPr/>
      </dsp:nvSpPr>
      <dsp:spPr>
        <a:xfrm>
          <a:off x="5510736" y="165241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5015736" y="2773898"/>
          <a:ext cx="1800000" cy="765000"/>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1" kern="1200" dirty="0">
              <a:solidFill>
                <a:schemeClr val="bg1"/>
              </a:solidFill>
              <a:latin typeface="+mj-lt"/>
            </a:rPr>
            <a:t>Teachers/advisers review the application and add reference and predicted grades</a:t>
          </a:r>
        </a:p>
      </dsp:txBody>
      <dsp:txXfrm>
        <a:off x="5015736" y="2773898"/>
        <a:ext cx="1800000" cy="765000"/>
      </dsp:txXfrm>
    </dsp:sp>
    <dsp:sp modelId="{8575EAAD-FB5D-42A8-833B-B42B551AD81E}">
      <dsp:nvSpPr>
        <dsp:cNvPr id="0" name=""/>
        <dsp:cNvSpPr/>
      </dsp:nvSpPr>
      <dsp:spPr>
        <a:xfrm>
          <a:off x="7625736" y="1652419"/>
          <a:ext cx="810000" cy="81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7130736" y="2773898"/>
          <a:ext cx="1800000" cy="765000"/>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1" kern="1200" dirty="0">
              <a:solidFill>
                <a:schemeClr val="bg1"/>
              </a:solidFill>
              <a:latin typeface="+mj-lt"/>
            </a:rPr>
            <a:t>Applications are sent to UCAS by the school on behalf of the student</a:t>
          </a:r>
        </a:p>
      </dsp:txBody>
      <dsp:txXfrm>
        <a:off x="7130736" y="2773898"/>
        <a:ext cx="1800000" cy="765000"/>
      </dsp:txXfrm>
    </dsp:sp>
    <dsp:sp modelId="{AB5DB8CD-4053-491E-8AF5-5F47C3511C01}">
      <dsp:nvSpPr>
        <dsp:cNvPr id="0" name=""/>
        <dsp:cNvSpPr/>
      </dsp:nvSpPr>
      <dsp:spPr>
        <a:xfrm>
          <a:off x="9740736" y="1652419"/>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9245736" y="2773898"/>
          <a:ext cx="1800000" cy="765000"/>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1" i="0" kern="1200" dirty="0">
              <a:solidFill>
                <a:schemeClr val="bg1"/>
              </a:solidFill>
              <a:latin typeface="+mj-lt"/>
            </a:rPr>
            <a:t>Universities/colleges make their decisions</a:t>
          </a:r>
        </a:p>
      </dsp:txBody>
      <dsp:txXfrm>
        <a:off x="9245736" y="2773898"/>
        <a:ext cx="1800000" cy="76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968768"/>
          <a:ext cx="2819983" cy="649493"/>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557" tIns="99568" rIns="200557" bIns="99568" numCol="1" spcCol="1270" anchor="ctr" anchorCtr="0">
          <a:noAutofit/>
        </a:bodyPr>
        <a:lstStyle/>
        <a:p>
          <a:pPr marL="0" lvl="0" indent="0" algn="ctr" defTabSz="622300">
            <a:lnSpc>
              <a:spcPct val="100000"/>
            </a:lnSpc>
            <a:spcBef>
              <a:spcPct val="0"/>
            </a:spcBef>
            <a:spcAft>
              <a:spcPct val="35000"/>
            </a:spcAft>
            <a:buNone/>
          </a:pPr>
          <a:r>
            <a:rPr lang="en-US" sz="1400" b="1" kern="1200">
              <a:latin typeface="+mj-lt"/>
            </a:rPr>
            <a:t>Be proactive</a:t>
          </a:r>
        </a:p>
      </dsp:txBody>
      <dsp:txXfrm>
        <a:off x="0" y="2968768"/>
        <a:ext cx="2819983" cy="649493"/>
      </dsp:txXfrm>
    </dsp:sp>
    <dsp:sp modelId="{9FC6F4E6-ED12-4790-B733-8CFF38A2F8E5}">
      <dsp:nvSpPr>
        <dsp:cNvPr id="0" name=""/>
        <dsp:cNvSpPr/>
      </dsp:nvSpPr>
      <dsp:spPr>
        <a:xfrm>
          <a:off x="2819983" y="2968768"/>
          <a:ext cx="8459950" cy="649493"/>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608" tIns="177800" rIns="171608" bIns="17780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mj-lt"/>
            </a:rPr>
            <a:t>Make sure they read everything carefully that is sent to them and don’t </a:t>
          </a:r>
          <a:r>
            <a:rPr lang="en-US" sz="1400" b="1" kern="1200">
              <a:latin typeface="+mj-lt"/>
            </a:rPr>
            <a:t>book holidays </a:t>
          </a:r>
          <a:r>
            <a:rPr lang="en-US" sz="1400" b="1" kern="1200" dirty="0">
              <a:latin typeface="+mj-lt"/>
            </a:rPr>
            <a:t>at key times!</a:t>
          </a:r>
        </a:p>
      </dsp:txBody>
      <dsp:txXfrm>
        <a:off x="2819983" y="2968768"/>
        <a:ext cx="8459950" cy="649493"/>
      </dsp:txXfrm>
    </dsp:sp>
    <dsp:sp modelId="{10BBADAB-F65A-4239-91EC-274C7A935BF2}">
      <dsp:nvSpPr>
        <dsp:cNvPr id="0" name=""/>
        <dsp:cNvSpPr/>
      </dsp:nvSpPr>
      <dsp:spPr>
        <a:xfrm rot="10800000">
          <a:off x="0" y="1979589"/>
          <a:ext cx="2819983" cy="998921"/>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557" tIns="99568" rIns="200557"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mj-lt"/>
            </a:rPr>
            <a:t>Open days</a:t>
          </a:r>
        </a:p>
      </dsp:txBody>
      <dsp:txXfrm rot="-10800000">
        <a:off x="0" y="1979589"/>
        <a:ext cx="2819983" cy="649299"/>
      </dsp:txXfrm>
    </dsp:sp>
    <dsp:sp modelId="{E41F4342-9FFE-47FE-BEE8-D529769CFD0B}">
      <dsp:nvSpPr>
        <dsp:cNvPr id="0" name=""/>
        <dsp:cNvSpPr/>
      </dsp:nvSpPr>
      <dsp:spPr>
        <a:xfrm>
          <a:off x="2819983" y="1979589"/>
          <a:ext cx="8459950" cy="649299"/>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608" tIns="177800" rIns="171608" bIns="177800" numCol="1" spcCol="1270" anchor="ctr" anchorCtr="0">
          <a:noAutofit/>
        </a:bodyPr>
        <a:lstStyle/>
        <a:p>
          <a:pPr marL="0" lvl="0" indent="0" algn="l" defTabSz="622300" rtl="0">
            <a:lnSpc>
              <a:spcPct val="100000"/>
            </a:lnSpc>
            <a:spcBef>
              <a:spcPct val="0"/>
            </a:spcBef>
            <a:spcAft>
              <a:spcPct val="35000"/>
            </a:spcAft>
            <a:buNone/>
          </a:pPr>
          <a:r>
            <a:rPr lang="en-US" sz="1400" b="1" kern="1200" dirty="0">
              <a:latin typeface="+mj-lt"/>
            </a:rPr>
            <a:t>Attend virtual events and open days – you may have a different perspective.</a:t>
          </a:r>
        </a:p>
      </dsp:txBody>
      <dsp:txXfrm>
        <a:off x="2819983" y="1979589"/>
        <a:ext cx="8459950" cy="649299"/>
      </dsp:txXfrm>
    </dsp:sp>
    <dsp:sp modelId="{7EC65C04-1863-417B-AB94-0725177F04A4}">
      <dsp:nvSpPr>
        <dsp:cNvPr id="0" name=""/>
        <dsp:cNvSpPr/>
      </dsp:nvSpPr>
      <dsp:spPr>
        <a:xfrm rot="10800000">
          <a:off x="0" y="1042743"/>
          <a:ext cx="2819983" cy="998921"/>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557" tIns="99568" rIns="200557" bIns="99568" numCol="1" spcCol="1270" anchor="ctr" anchorCtr="0">
          <a:noAutofit/>
        </a:bodyPr>
        <a:lstStyle/>
        <a:p>
          <a:pPr marL="0" lvl="0" indent="0" algn="ctr" defTabSz="622300">
            <a:lnSpc>
              <a:spcPct val="100000"/>
            </a:lnSpc>
            <a:spcBef>
              <a:spcPct val="0"/>
            </a:spcBef>
            <a:spcAft>
              <a:spcPct val="35000"/>
            </a:spcAft>
            <a:buNone/>
          </a:pPr>
          <a:r>
            <a:rPr lang="en-US" sz="1400" b="1" kern="1200">
              <a:latin typeface="+mj-lt"/>
            </a:rPr>
            <a:t>Sign up</a:t>
          </a:r>
        </a:p>
      </dsp:txBody>
      <dsp:txXfrm rot="-10800000">
        <a:off x="0" y="1042743"/>
        <a:ext cx="2819983" cy="649299"/>
      </dsp:txXfrm>
    </dsp:sp>
    <dsp:sp modelId="{30BE029A-8C4B-4640-9BBB-08FE9ECE8AD2}">
      <dsp:nvSpPr>
        <dsp:cNvPr id="0" name=""/>
        <dsp:cNvSpPr/>
      </dsp:nvSpPr>
      <dsp:spPr>
        <a:xfrm>
          <a:off x="2819983" y="990409"/>
          <a:ext cx="8459950" cy="649299"/>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608" tIns="177800" rIns="171608" bIns="17780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mj-lt"/>
            </a:rPr>
            <a:t>Sign up for parent updates from UCAS and get everything you need to know about the application process direct to your inbox.</a:t>
          </a:r>
        </a:p>
      </dsp:txBody>
      <dsp:txXfrm>
        <a:off x="2819983" y="990409"/>
        <a:ext cx="8459950" cy="649299"/>
      </dsp:txXfrm>
    </dsp:sp>
    <dsp:sp modelId="{85A4FDBA-388D-451A-AC69-E5F11176299A}">
      <dsp:nvSpPr>
        <dsp:cNvPr id="0" name=""/>
        <dsp:cNvSpPr/>
      </dsp:nvSpPr>
      <dsp:spPr>
        <a:xfrm rot="10800000">
          <a:off x="0" y="0"/>
          <a:ext cx="2819983" cy="998921"/>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557" tIns="99568" rIns="200557" bIns="99568" numCol="1" spcCol="1270" anchor="ctr" anchorCtr="0">
          <a:noAutofit/>
        </a:bodyPr>
        <a:lstStyle/>
        <a:p>
          <a:pPr marL="0" lvl="0" indent="0" algn="ctr" defTabSz="622300">
            <a:lnSpc>
              <a:spcPct val="100000"/>
            </a:lnSpc>
            <a:spcBef>
              <a:spcPct val="0"/>
            </a:spcBef>
            <a:spcAft>
              <a:spcPct val="35000"/>
            </a:spcAft>
            <a:buNone/>
          </a:pPr>
          <a:r>
            <a:rPr lang="en-US" sz="1400" b="1" kern="1200" dirty="0">
              <a:latin typeface="+mj-lt"/>
            </a:rPr>
            <a:t>Research</a:t>
          </a:r>
        </a:p>
      </dsp:txBody>
      <dsp:txXfrm rot="-10800000">
        <a:off x="0" y="0"/>
        <a:ext cx="2819983" cy="649299"/>
      </dsp:txXfrm>
    </dsp:sp>
    <dsp:sp modelId="{52E280DE-3718-4C98-9385-CEF1A59AB3BA}">
      <dsp:nvSpPr>
        <dsp:cNvPr id="0" name=""/>
        <dsp:cNvSpPr/>
      </dsp:nvSpPr>
      <dsp:spPr>
        <a:xfrm>
          <a:off x="2819983" y="1230"/>
          <a:ext cx="8459950" cy="649299"/>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608" tIns="177800" rIns="171608" bIns="177800" numCol="1" spcCol="1270" anchor="ctr" anchorCtr="0">
          <a:noAutofit/>
        </a:bodyPr>
        <a:lstStyle/>
        <a:p>
          <a:pPr marL="0" lvl="0" indent="0" algn="l" defTabSz="622300">
            <a:lnSpc>
              <a:spcPct val="100000"/>
            </a:lnSpc>
            <a:spcBef>
              <a:spcPct val="0"/>
            </a:spcBef>
            <a:spcAft>
              <a:spcPct val="35000"/>
            </a:spcAft>
            <a:buNone/>
          </a:pPr>
          <a:r>
            <a:rPr lang="en-US" sz="1400" b="1" kern="1200" dirty="0">
              <a:latin typeface="+mj-lt"/>
            </a:rPr>
            <a:t>Use the parents/guardians’ section of the UCAS website at www.ucas.com/parents.</a:t>
          </a:r>
        </a:p>
      </dsp:txBody>
      <dsp:txXfrm>
        <a:off x="2819983" y="1230"/>
        <a:ext cx="8459950" cy="64929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87E8-BD4D-41D2-AB94-C7D6982EC6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FC16EB7-264E-4556-B726-E8A42378C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D64631-FEB6-46CA-9D0E-CCEB37CABB13}"/>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5" name="Footer Placeholder 4">
            <a:extLst>
              <a:ext uri="{FF2B5EF4-FFF2-40B4-BE49-F238E27FC236}">
                <a16:creationId xmlns:a16="http://schemas.microsoft.com/office/drawing/2014/main" id="{C10B775A-989D-4BE4-8DFF-91FD53BC14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CDC4E3-A262-4F70-B94C-61A4B27821DE}"/>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247592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0FA6-76FA-4E38-A458-6546CBD27F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4739FE-ABFF-4721-9534-A0E3E95732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142832-5BA3-4FD0-A880-AEB23462DF53}"/>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5" name="Footer Placeholder 4">
            <a:extLst>
              <a:ext uri="{FF2B5EF4-FFF2-40B4-BE49-F238E27FC236}">
                <a16:creationId xmlns:a16="http://schemas.microsoft.com/office/drawing/2014/main" id="{1155A6D6-1276-4FBA-90A5-319D37E3D7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929EB-BAAC-4E30-BBB5-E3EC8132A1A5}"/>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387554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52234-9462-4632-9C2F-C0F85CB19A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005E32-C5AF-4225-B55F-4955F56D0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6DED11-9D69-4AFF-95D8-24DB0772B725}"/>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5" name="Footer Placeholder 4">
            <a:extLst>
              <a:ext uri="{FF2B5EF4-FFF2-40B4-BE49-F238E27FC236}">
                <a16:creationId xmlns:a16="http://schemas.microsoft.com/office/drawing/2014/main" id="{766CB4AD-01BE-4AC4-9206-48369FF1D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2FC8E5-AA41-410A-8EDA-F59280E6C7C3}"/>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250308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6">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1EC20B33-87DE-4DF5-AE98-AC5D444DADCD}"/>
              </a:ext>
            </a:extLst>
          </p:cNvPr>
          <p:cNvPicPr>
            <a:picLocks noChangeAspect="1"/>
          </p:cNvPicPr>
          <p:nvPr/>
        </p:nvPicPr>
        <p:blipFill>
          <a:blip r:embed="rId3"/>
          <a:srcRect/>
          <a:stretch>
            <a:fillRect/>
          </a:stretch>
        </p:blipFill>
        <p:spPr>
          <a:xfrm>
            <a:off x="10544178" y="449067"/>
            <a:ext cx="1647821" cy="449263"/>
          </a:xfrm>
          <a:prstGeom prst="rect">
            <a:avLst/>
          </a:prstGeom>
          <a:noFill/>
          <a:ln cap="flat">
            <a:noFill/>
          </a:ln>
        </p:spPr>
      </p:pic>
      <p:sp>
        <p:nvSpPr>
          <p:cNvPr id="3" name="Rectangle 9">
            <a:extLst>
              <a:ext uri="{FF2B5EF4-FFF2-40B4-BE49-F238E27FC236}">
                <a16:creationId xmlns:a16="http://schemas.microsoft.com/office/drawing/2014/main" id="{AC8C4F40-6194-475B-9104-500DB258B84A}"/>
              </a:ext>
            </a:extLst>
          </p:cNvPr>
          <p:cNvSpPr/>
          <p:nvPr/>
        </p:nvSpPr>
        <p:spPr>
          <a:xfrm>
            <a:off x="393570" y="740835"/>
            <a:ext cx="6610855" cy="5355164"/>
          </a:xfrm>
          <a:prstGeom prst="rect">
            <a:avLst/>
          </a:prstGeom>
          <a:solidFill>
            <a:srgbClr val="FBC651"/>
          </a:solidFill>
          <a:ln cap="flat">
            <a:noFill/>
            <a:prstDash val="solid"/>
          </a:ln>
        </p:spPr>
        <p:txBody>
          <a:bodyPr vert="horz" wrap="square" lIns="121920" tIns="60960" rIns="121920" bIns="60960" anchor="ctr" anchorCtr="1" compatLnSpc="1">
            <a:noAutofit/>
          </a:bodyPr>
          <a:lstStyle/>
          <a:p>
            <a:pPr marL="0" marR="0" lvl="0" indent="0" algn="ctr" defTabSz="60958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4F2B76F8-0FF5-4203-A272-D282DD5BF73B}"/>
              </a:ext>
            </a:extLst>
          </p:cNvPr>
          <p:cNvSpPr txBox="1">
            <a:spLocks noGrp="1"/>
          </p:cNvSpPr>
          <p:nvPr>
            <p:ph type="title"/>
          </p:nvPr>
        </p:nvSpPr>
        <p:spPr>
          <a:xfrm>
            <a:off x="860608" y="2180161"/>
            <a:ext cx="5653747" cy="1728447"/>
          </a:xfrm>
        </p:spPr>
        <p:txBody>
          <a:bodyPr/>
          <a:lstStyle>
            <a:lvl1pPr>
              <a:defRPr sz="60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24DBA59C-B5E1-4A65-99A3-E0FD7B953C7A}"/>
              </a:ext>
            </a:extLst>
          </p:cNvPr>
          <p:cNvSpPr txBox="1">
            <a:spLocks noGrp="1"/>
          </p:cNvSpPr>
          <p:nvPr>
            <p:ph type="subTitle" idx="4294967295"/>
          </p:nvPr>
        </p:nvSpPr>
        <p:spPr>
          <a:xfrm>
            <a:off x="860608" y="4040099"/>
            <a:ext cx="5988429" cy="787395"/>
          </a:xfrm>
        </p:spPr>
        <p:txBody>
          <a:bodyPr/>
          <a:lstStyle>
            <a:lvl1pPr marL="0" indent="0">
              <a:buNone/>
              <a:defRPr lang="en-GB" sz="2400"/>
            </a:lvl1pPr>
          </a:lstStyle>
          <a:p>
            <a:pPr lvl="0"/>
            <a:r>
              <a:rPr lang="en-GB"/>
              <a:t>Click to edit Master </a:t>
            </a:r>
            <a:br>
              <a:rPr lang="en-GB"/>
            </a:br>
            <a:r>
              <a:rPr lang="en-GB"/>
              <a:t>subtitle style</a:t>
            </a:r>
            <a:endParaRPr lang="en-US"/>
          </a:p>
        </p:txBody>
      </p:sp>
      <p:sp>
        <p:nvSpPr>
          <p:cNvPr id="6" name="Rectangle 12">
            <a:extLst>
              <a:ext uri="{FF2B5EF4-FFF2-40B4-BE49-F238E27FC236}">
                <a16:creationId xmlns:a16="http://schemas.microsoft.com/office/drawing/2014/main" id="{BE6156F6-6B94-46E7-B8BC-560D86A1AF5A}"/>
              </a:ext>
            </a:extLst>
          </p:cNvPr>
          <p:cNvSpPr/>
          <p:nvPr/>
        </p:nvSpPr>
        <p:spPr>
          <a:xfrm>
            <a:off x="967862" y="1811378"/>
            <a:ext cx="1050693" cy="131100"/>
          </a:xfrm>
          <a:prstGeom prst="rect">
            <a:avLst/>
          </a:prstGeom>
          <a:solidFill>
            <a:srgbClr val="FFFFFF"/>
          </a:solidFill>
          <a:ln cap="flat">
            <a:noFill/>
            <a:prstDash val="solid"/>
          </a:ln>
        </p:spPr>
        <p:txBody>
          <a:bodyPr vert="horz" wrap="square" lIns="121920" tIns="60960" rIns="121920" bIns="60960" anchor="ctr" anchorCtr="1" compatLnSpc="1">
            <a:noAutofit/>
          </a:bodyPr>
          <a:lstStyle/>
          <a:p>
            <a:pPr marL="0" marR="0" lvl="0" indent="0" algn="ctr" defTabSz="60958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96868290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Slide 3">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8" descr="UCAS-Right_aligned-White_box-Keyline-CMYK.eps">
            <a:extLst>
              <a:ext uri="{FF2B5EF4-FFF2-40B4-BE49-F238E27FC236}">
                <a16:creationId xmlns:a16="http://schemas.microsoft.com/office/drawing/2014/main" id="{32175B58-0D01-42BE-87CD-E557DE1858D4}"/>
              </a:ext>
            </a:extLst>
          </p:cNvPr>
          <p:cNvPicPr>
            <a:picLocks noChangeAspect="1"/>
          </p:cNvPicPr>
          <p:nvPr/>
        </p:nvPicPr>
        <p:blipFill>
          <a:blip r:embed="rId3"/>
          <a:srcRect/>
          <a:stretch>
            <a:fillRect/>
          </a:stretch>
        </p:blipFill>
        <p:spPr>
          <a:xfrm>
            <a:off x="10544178" y="449067"/>
            <a:ext cx="1647821" cy="449263"/>
          </a:xfrm>
          <a:prstGeom prst="rect">
            <a:avLst/>
          </a:prstGeom>
          <a:noFill/>
          <a:ln cap="flat">
            <a:noFill/>
          </a:ln>
        </p:spPr>
      </p:pic>
      <p:sp>
        <p:nvSpPr>
          <p:cNvPr id="3" name="Rectangle 13">
            <a:extLst>
              <a:ext uri="{FF2B5EF4-FFF2-40B4-BE49-F238E27FC236}">
                <a16:creationId xmlns:a16="http://schemas.microsoft.com/office/drawing/2014/main" id="{F19AC578-F30B-4D31-A975-76FEBACF6FA3}"/>
              </a:ext>
            </a:extLst>
          </p:cNvPr>
          <p:cNvSpPr/>
          <p:nvPr/>
        </p:nvSpPr>
        <p:spPr>
          <a:xfrm>
            <a:off x="393570" y="740835"/>
            <a:ext cx="6610855" cy="5355164"/>
          </a:xfrm>
          <a:prstGeom prst="rect">
            <a:avLst/>
          </a:prstGeom>
          <a:solidFill>
            <a:srgbClr val="3B92D9"/>
          </a:solidFill>
          <a:ln cap="flat">
            <a:noFill/>
            <a:prstDash val="solid"/>
          </a:ln>
        </p:spPr>
        <p:txBody>
          <a:bodyPr vert="horz" wrap="square" lIns="121920" tIns="60960" rIns="121920" bIns="60960" anchor="ctr" anchorCtr="1" compatLnSpc="1">
            <a:noAutofit/>
          </a:bodyPr>
          <a:lstStyle/>
          <a:p>
            <a:pPr marL="0" marR="0" lvl="0" indent="0" algn="ctr" defTabSz="60958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ndParaRPr>
          </a:p>
        </p:txBody>
      </p:sp>
      <p:sp>
        <p:nvSpPr>
          <p:cNvPr id="4" name="Title 1">
            <a:extLst>
              <a:ext uri="{FF2B5EF4-FFF2-40B4-BE49-F238E27FC236}">
                <a16:creationId xmlns:a16="http://schemas.microsoft.com/office/drawing/2014/main" id="{A5F5B4EF-19C9-49A7-A61F-09F073B23380}"/>
              </a:ext>
            </a:extLst>
          </p:cNvPr>
          <p:cNvSpPr txBox="1">
            <a:spLocks noGrp="1"/>
          </p:cNvSpPr>
          <p:nvPr>
            <p:ph type="title"/>
          </p:nvPr>
        </p:nvSpPr>
        <p:spPr>
          <a:xfrm>
            <a:off x="860608" y="2180161"/>
            <a:ext cx="5653747" cy="1728447"/>
          </a:xfrm>
        </p:spPr>
        <p:txBody>
          <a:bodyPr/>
          <a:lstStyle>
            <a:lvl1pPr>
              <a:defRPr sz="6000"/>
            </a:lvl1pPr>
          </a:lstStyle>
          <a:p>
            <a:pPr lvl="0"/>
            <a:r>
              <a:rPr lang="en-GB"/>
              <a:t>Click to edit </a:t>
            </a:r>
            <a:br>
              <a:rPr lang="en-GB"/>
            </a:br>
            <a:r>
              <a:rPr lang="en-GB"/>
              <a:t>Master title style</a:t>
            </a:r>
            <a:endParaRPr lang="en-US"/>
          </a:p>
        </p:txBody>
      </p:sp>
      <p:sp>
        <p:nvSpPr>
          <p:cNvPr id="5" name="Subtitle 2">
            <a:extLst>
              <a:ext uri="{FF2B5EF4-FFF2-40B4-BE49-F238E27FC236}">
                <a16:creationId xmlns:a16="http://schemas.microsoft.com/office/drawing/2014/main" id="{3BD7BDF2-C033-466E-AD6A-F41F95ABF776}"/>
              </a:ext>
            </a:extLst>
          </p:cNvPr>
          <p:cNvSpPr txBox="1">
            <a:spLocks noGrp="1"/>
          </p:cNvSpPr>
          <p:nvPr>
            <p:ph type="subTitle" idx="4294967295"/>
          </p:nvPr>
        </p:nvSpPr>
        <p:spPr>
          <a:xfrm>
            <a:off x="860608" y="4040099"/>
            <a:ext cx="5988429" cy="787395"/>
          </a:xfrm>
        </p:spPr>
        <p:txBody>
          <a:bodyPr/>
          <a:lstStyle>
            <a:lvl1pPr marL="0" indent="0">
              <a:buNone/>
              <a:defRPr lang="en-GB" sz="2400"/>
            </a:lvl1pPr>
          </a:lstStyle>
          <a:p>
            <a:pPr lvl="0"/>
            <a:r>
              <a:rPr lang="en-GB"/>
              <a:t>Click to edit Master </a:t>
            </a:r>
            <a:br>
              <a:rPr lang="en-GB"/>
            </a:br>
            <a:r>
              <a:rPr lang="en-GB"/>
              <a:t>subtitle style</a:t>
            </a:r>
            <a:endParaRPr lang="en-US"/>
          </a:p>
        </p:txBody>
      </p:sp>
      <p:sp>
        <p:nvSpPr>
          <p:cNvPr id="6" name="Rectangle 16">
            <a:extLst>
              <a:ext uri="{FF2B5EF4-FFF2-40B4-BE49-F238E27FC236}">
                <a16:creationId xmlns:a16="http://schemas.microsoft.com/office/drawing/2014/main" id="{AF7F0B3F-97F5-49EF-9BB4-79A68C1275B4}"/>
              </a:ext>
            </a:extLst>
          </p:cNvPr>
          <p:cNvSpPr/>
          <p:nvPr/>
        </p:nvSpPr>
        <p:spPr>
          <a:xfrm>
            <a:off x="967862" y="1811378"/>
            <a:ext cx="1050693" cy="131100"/>
          </a:xfrm>
          <a:prstGeom prst="rect">
            <a:avLst/>
          </a:prstGeom>
          <a:solidFill>
            <a:srgbClr val="FFFFFF"/>
          </a:solidFill>
          <a:ln cap="flat">
            <a:noFill/>
            <a:prstDash val="solid"/>
          </a:ln>
        </p:spPr>
        <p:txBody>
          <a:bodyPr vert="horz" wrap="square" lIns="121920" tIns="60960" rIns="121920" bIns="60960" anchor="ctr" anchorCtr="1" compatLnSpc="1">
            <a:noAutofit/>
          </a:bodyPr>
          <a:lstStyle/>
          <a:p>
            <a:pPr marL="0" marR="0" lvl="0" indent="0" algn="ctr" defTabSz="609585"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371629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B0AB-EE92-4449-BFE3-A00DF5807A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D35315-FCF7-40C1-9735-E79DE06D86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7F4C7-AD94-4EAC-BDCF-7DEC123E45DD}"/>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5" name="Footer Placeholder 4">
            <a:extLst>
              <a:ext uri="{FF2B5EF4-FFF2-40B4-BE49-F238E27FC236}">
                <a16:creationId xmlns:a16="http://schemas.microsoft.com/office/drawing/2014/main" id="{F91DCD20-EFC0-4D0C-92CE-C952F24063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9613D5-164C-4EC6-A3CB-A802FE91A826}"/>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167557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2C30-F1FB-452E-B858-0950C62CDE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6330F6-6DAE-4401-8422-5FD5080F9E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A4A322-8598-4A95-AE8B-559E23468402}"/>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5" name="Footer Placeholder 4">
            <a:extLst>
              <a:ext uri="{FF2B5EF4-FFF2-40B4-BE49-F238E27FC236}">
                <a16:creationId xmlns:a16="http://schemas.microsoft.com/office/drawing/2014/main" id="{1F30CD55-0882-45D2-AD1F-B5326B36D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9FC32A-A91A-4783-B3DC-B1EAC95D3B9E}"/>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413980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05F6-8C91-4E7B-8F61-2010A06A34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5DF380-F541-441C-BCCA-71A79CB62E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6A9047-C88D-4BCC-8405-9DB97AC8D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149D71-3158-48CC-9A41-DB9924CC31C2}"/>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6" name="Footer Placeholder 5">
            <a:extLst>
              <a:ext uri="{FF2B5EF4-FFF2-40B4-BE49-F238E27FC236}">
                <a16:creationId xmlns:a16="http://schemas.microsoft.com/office/drawing/2014/main" id="{CC74D9C4-3700-4D12-9A49-FBDCA6D305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EA36A8-424C-41BA-B7A7-A88276E0F4B1}"/>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363327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FBDF-D981-4845-83AB-3AE3DF3F9C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BA0E29-4116-4562-AC87-DEB8B53B63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EBF178-619E-4BB1-983F-844D768EC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D4898E-488D-4C76-B64A-03878E1DE5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85B638-B991-4380-985C-E5EA01645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8FF9CD-F25D-4B51-AF2E-06B5BF59EE79}"/>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8" name="Footer Placeholder 7">
            <a:extLst>
              <a:ext uri="{FF2B5EF4-FFF2-40B4-BE49-F238E27FC236}">
                <a16:creationId xmlns:a16="http://schemas.microsoft.com/office/drawing/2014/main" id="{EBD95EB7-8DE5-49FF-A815-AD4B83B8FB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CD032B-D5E3-4150-B73C-07E17E601564}"/>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275792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EF0E-5B6A-4C69-82AE-29D670E017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B19399-E5B6-469E-846C-440BE14996A6}"/>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4" name="Footer Placeholder 3">
            <a:extLst>
              <a:ext uri="{FF2B5EF4-FFF2-40B4-BE49-F238E27FC236}">
                <a16:creationId xmlns:a16="http://schemas.microsoft.com/office/drawing/2014/main" id="{B781C830-A88C-49BB-8DBA-97EB311A5E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DB2288-99DB-41D9-8783-B67633E37A3A}"/>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392341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AFF87-D550-4DEA-942A-A7D77FAC67CB}"/>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3" name="Footer Placeholder 2">
            <a:extLst>
              <a:ext uri="{FF2B5EF4-FFF2-40B4-BE49-F238E27FC236}">
                <a16:creationId xmlns:a16="http://schemas.microsoft.com/office/drawing/2014/main" id="{B96961A7-A9DF-4EBD-A80B-1C6C45520A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372D80-16F3-4026-A831-2C70BFFBE076}"/>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12050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43EB-BE20-45C1-9FD2-C9FFB28F5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EC67A1-ADB3-4CF8-8975-F26D5D36E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A65AD3-521E-4F80-B5C8-B69CA252D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02DB53-EA68-49CD-846A-92577FD704D8}"/>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6" name="Footer Placeholder 5">
            <a:extLst>
              <a:ext uri="{FF2B5EF4-FFF2-40B4-BE49-F238E27FC236}">
                <a16:creationId xmlns:a16="http://schemas.microsoft.com/office/drawing/2014/main" id="{18B6297B-D30C-453C-981F-9044587B19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408CED-C392-49A4-8FE2-89E5C1659D37}"/>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379801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CB3E-D727-4F8D-956D-9DD41A6FF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05D4EE-8EEC-4901-99BA-77DAD89373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33EFA7-791C-420B-91A3-0458DECA27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29CA8C-0017-4131-BB4C-A3A38413C2D8}"/>
              </a:ext>
            </a:extLst>
          </p:cNvPr>
          <p:cNvSpPr>
            <a:spLocks noGrp="1"/>
          </p:cNvSpPr>
          <p:nvPr>
            <p:ph type="dt" sz="half" idx="10"/>
          </p:nvPr>
        </p:nvSpPr>
        <p:spPr/>
        <p:txBody>
          <a:bodyPr/>
          <a:lstStyle/>
          <a:p>
            <a:fld id="{16A21EDA-1680-4EF4-9384-7E7CD44FEABD}" type="datetimeFigureOut">
              <a:rPr lang="en-GB" smtClean="0"/>
              <a:t>27/09/2022</a:t>
            </a:fld>
            <a:endParaRPr lang="en-GB"/>
          </a:p>
        </p:txBody>
      </p:sp>
      <p:sp>
        <p:nvSpPr>
          <p:cNvPr id="6" name="Footer Placeholder 5">
            <a:extLst>
              <a:ext uri="{FF2B5EF4-FFF2-40B4-BE49-F238E27FC236}">
                <a16:creationId xmlns:a16="http://schemas.microsoft.com/office/drawing/2014/main" id="{6F01C019-C9E8-46F5-BE34-86AA870816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B7DEE4-DC34-415B-A98A-D121FFE92DB2}"/>
              </a:ext>
            </a:extLst>
          </p:cNvPr>
          <p:cNvSpPr>
            <a:spLocks noGrp="1"/>
          </p:cNvSpPr>
          <p:nvPr>
            <p:ph type="sldNum" sz="quarter" idx="12"/>
          </p:nvPr>
        </p:nvSpPr>
        <p:spPr/>
        <p:txBody>
          <a:bodyPr/>
          <a:lstStyle/>
          <a:p>
            <a:fld id="{CFDA4D75-C66C-4C72-95CC-32D0A64FDB11}" type="slidenum">
              <a:rPr lang="en-GB" smtClean="0"/>
              <a:t>‹#›</a:t>
            </a:fld>
            <a:endParaRPr lang="en-GB"/>
          </a:p>
        </p:txBody>
      </p:sp>
    </p:spTree>
    <p:extLst>
      <p:ext uri="{BB962C8B-B14F-4D97-AF65-F5344CB8AC3E}">
        <p14:creationId xmlns:p14="http://schemas.microsoft.com/office/powerpoint/2010/main" val="307646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D18C8-893E-41D5-92E8-DB06563AE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057975-BE5A-48D4-A31D-471ACFC94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F7B16-01EB-4558-B597-1FC564429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21EDA-1680-4EF4-9384-7E7CD44FEABD}" type="datetimeFigureOut">
              <a:rPr lang="en-GB" smtClean="0"/>
              <a:t>27/09/2022</a:t>
            </a:fld>
            <a:endParaRPr lang="en-GB"/>
          </a:p>
        </p:txBody>
      </p:sp>
      <p:sp>
        <p:nvSpPr>
          <p:cNvPr id="5" name="Footer Placeholder 4">
            <a:extLst>
              <a:ext uri="{FF2B5EF4-FFF2-40B4-BE49-F238E27FC236}">
                <a16:creationId xmlns:a16="http://schemas.microsoft.com/office/drawing/2014/main" id="{09428EC0-2DC6-42BB-A392-0378781505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8039F-019E-41F7-BE09-1F6EC35EC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A4D75-C66C-4C72-95CC-32D0A64FDB11}" type="slidenum">
              <a:rPr lang="en-GB" smtClean="0"/>
              <a:t>‹#›</a:t>
            </a:fld>
            <a:endParaRPr lang="en-GB"/>
          </a:p>
        </p:txBody>
      </p:sp>
    </p:spTree>
    <p:extLst>
      <p:ext uri="{BB962C8B-B14F-4D97-AF65-F5344CB8AC3E}">
        <p14:creationId xmlns:p14="http://schemas.microsoft.com/office/powerpoint/2010/main" val="2618164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ucas.com/ucas/after-gcses/find-career-ideas/explore-jobs#js=on" TargetMode="External"/><Relationship Id="rId5" Type="http://schemas.openxmlformats.org/officeDocument/2006/relationships/hyperlink" Target="https://www.ucas.com/undergraduate/what-and-where-study/ucas-hub-live" TargetMode="External"/><Relationship Id="rId4" Type="http://schemas.openxmlformats.org/officeDocument/2006/relationships/hyperlink" Target="https://www.ucas.com/chat-to-studen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emf"/><Relationship Id="rId7" Type="http://schemas.openxmlformats.org/officeDocument/2006/relationships/hyperlink" Target="https://accommodation.ucas.com/"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ucas.com/undergraduate/what-and-where-study/ucas-hub-live" TargetMode="External"/><Relationship Id="rId5" Type="http://schemas.openxmlformats.org/officeDocument/2006/relationships/hyperlink" Target="https://www.ucas.com/advisers/toolkits/ucasdiscovery-toolkit-schools-and-colleges"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emf"/><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emf"/><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emf"/><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emf"/><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8" Type="http://schemas.openxmlformats.org/officeDocument/2006/relationships/hyperlink" Target="https://www.ucas.com/undergraduate/applying-university/advice-parents-and-guardians/clearing-guide-parents" TargetMode="External"/><Relationship Id="rId3" Type="http://schemas.openxmlformats.org/officeDocument/2006/relationships/hyperlink" Target="https://www.ucas.com/undergraduate/applying-to-university" TargetMode="External"/><Relationship Id="rId7" Type="http://schemas.openxmlformats.org/officeDocument/2006/relationships/hyperlink" Target="https://www.ucas.com/undergraduate/results-confirmation-and-clearing/ucas-undergraduate-results"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www.ucas.com/undergraduate/applying-university/ucas-undergraduate-when-apply" TargetMode="External"/><Relationship Id="rId5" Type="http://schemas.openxmlformats.org/officeDocument/2006/relationships/hyperlink" Target="https://www.ucas.com/undergraduate/what-and-where-study/events-and-open-days" TargetMode="External"/><Relationship Id="rId4" Type="http://schemas.openxmlformats.org/officeDocument/2006/relationships/hyperlink" Target="https://www.ucas.com/undergraduate/student-life/getting-student-support/undergraduate-student-suppor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emf"/><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www.ucas.com/understanding-apprenticeships" TargetMode="External"/><Relationship Id="rId4" Type="http://schemas.openxmlformats.org/officeDocument/2006/relationships/hyperlink" Target="https://www.ucas.com/apprenticeships-in-the-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ECC7-7C56-4ECD-A48E-1CD550D814CB}"/>
              </a:ext>
            </a:extLst>
          </p:cNvPr>
          <p:cNvSpPr txBox="1">
            <a:spLocks noGrp="1"/>
          </p:cNvSpPr>
          <p:nvPr>
            <p:ph type="title"/>
          </p:nvPr>
        </p:nvSpPr>
        <p:spPr/>
        <p:txBody>
          <a:bodyPr>
            <a:noAutofit/>
          </a:bodyPr>
          <a:lstStyle/>
          <a:p>
            <a:r>
              <a:rPr lang="en-US" sz="4800" b="1" dirty="0"/>
              <a:t>Parents’ evening</a:t>
            </a:r>
            <a:br>
              <a:rPr lang="en-US" sz="4800" b="1" dirty="0"/>
            </a:br>
            <a:r>
              <a:rPr lang="en-US" sz="4800" b="1" dirty="0"/>
              <a:t>presentation</a:t>
            </a:r>
            <a:br>
              <a:rPr lang="en-US" sz="4800" b="1" dirty="0"/>
            </a:br>
            <a:r>
              <a:rPr lang="en-US" sz="4800" b="1" dirty="0"/>
              <a:t>2023 applications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1">
            <a:extLst>
              <a:ext uri="{FF2B5EF4-FFF2-40B4-BE49-F238E27FC236}">
                <a16:creationId xmlns:a16="http://schemas.microsoft.com/office/drawing/2014/main" id="{BDF6705B-FA63-617A-68DB-446C730A2D9E}"/>
              </a:ext>
            </a:extLst>
          </p:cNvPr>
          <p:cNvSpPr txBox="1">
            <a:spLocks noGrp="1"/>
          </p:cNvSpPr>
          <p:nvPr>
            <p:ph type="title"/>
          </p:nvPr>
        </p:nvSpPr>
        <p:spPr>
          <a:xfrm>
            <a:off x="725702" y="1345938"/>
            <a:ext cx="5868946" cy="1090960"/>
          </a:xfrm>
        </p:spPr>
        <p:txBody>
          <a:bodyPr>
            <a:normAutofit/>
          </a:bodyPr>
          <a:lstStyle/>
          <a:p>
            <a:pPr lvl="0"/>
            <a:r>
              <a:rPr lang="en-GB" sz="2800" dirty="0"/>
              <a:t>Starting research</a:t>
            </a:r>
          </a:p>
        </p:txBody>
      </p:sp>
      <p:sp>
        <p:nvSpPr>
          <p:cNvPr id="6" name="Content Placeholder 2">
            <a:extLst>
              <a:ext uri="{FF2B5EF4-FFF2-40B4-BE49-F238E27FC236}">
                <a16:creationId xmlns:a16="http://schemas.microsoft.com/office/drawing/2014/main" id="{634142F3-E9D9-52E3-42F6-DF33D9344800}"/>
              </a:ext>
            </a:extLst>
          </p:cNvPr>
          <p:cNvSpPr txBox="1">
            <a:spLocks/>
          </p:cNvSpPr>
          <p:nvPr/>
        </p:nvSpPr>
        <p:spPr>
          <a:xfrm>
            <a:off x="577891" y="2366157"/>
            <a:ext cx="6574347" cy="4345927"/>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lnSpc>
                <a:spcPct val="120000"/>
              </a:lnSpc>
              <a:spcBef>
                <a:spcPts val="600"/>
              </a:spcBef>
              <a:spcAft>
                <a:spcPts val="600"/>
              </a:spcAft>
            </a:pPr>
            <a:r>
              <a:rPr lang="en-US" sz="2600" dirty="0">
                <a:latin typeface="+mj-lt"/>
              </a:rPr>
              <a:t>Students should register in UCAS Hub to: </a:t>
            </a:r>
          </a:p>
          <a:p>
            <a:pPr marL="400050" indent="-285750">
              <a:lnSpc>
                <a:spcPct val="120000"/>
              </a:lnSpc>
              <a:spcBef>
                <a:spcPts val="600"/>
              </a:spcBef>
              <a:spcAft>
                <a:spcPts val="600"/>
              </a:spcAft>
              <a:buClr>
                <a:srgbClr val="5DB88D"/>
              </a:buClr>
              <a:buFont typeface="Arial" pitchFamily="34"/>
              <a:buChar char="•"/>
            </a:pPr>
            <a:r>
              <a:rPr lang="en-US" sz="2600" dirty="0">
                <a:latin typeface="+mj-lt"/>
              </a:rPr>
              <a:t>explore careers, subjects, universities and apprenticeships</a:t>
            </a:r>
          </a:p>
          <a:p>
            <a:pPr marL="400050" indent="-285750">
              <a:lnSpc>
                <a:spcPct val="120000"/>
              </a:lnSpc>
              <a:spcBef>
                <a:spcPts val="600"/>
              </a:spcBef>
              <a:spcAft>
                <a:spcPts val="600"/>
              </a:spcAft>
              <a:buClr>
                <a:srgbClr val="5DB88D"/>
              </a:buClr>
              <a:buFont typeface="Arial" pitchFamily="34"/>
              <a:buChar char="•"/>
            </a:pPr>
            <a:r>
              <a:rPr lang="en-US" sz="2600" dirty="0">
                <a:latin typeface="+mj-lt"/>
              </a:rPr>
              <a:t>find and </a:t>
            </a:r>
            <a:r>
              <a:rPr lang="en-US" sz="2600" dirty="0" err="1">
                <a:latin typeface="+mj-lt"/>
              </a:rPr>
              <a:t>favourite</a:t>
            </a:r>
            <a:r>
              <a:rPr lang="en-US" sz="2600" dirty="0">
                <a:latin typeface="+mj-lt"/>
              </a:rPr>
              <a:t> over 35,000 courses</a:t>
            </a:r>
          </a:p>
          <a:p>
            <a:pPr marL="400050" indent="-285750">
              <a:lnSpc>
                <a:spcPct val="120000"/>
              </a:lnSpc>
              <a:spcBef>
                <a:spcPts val="600"/>
              </a:spcBef>
              <a:spcAft>
                <a:spcPts val="600"/>
              </a:spcAft>
              <a:buClr>
                <a:srgbClr val="5DB88D"/>
              </a:buClr>
              <a:buFont typeface="Arial" pitchFamily="34"/>
              <a:buChar char="•"/>
            </a:pPr>
            <a:r>
              <a:rPr lang="en-US" sz="2600" dirty="0">
                <a:latin typeface="+mj-lt"/>
              </a:rPr>
              <a:t>search for virtual tours and online events </a:t>
            </a:r>
          </a:p>
          <a:p>
            <a:pPr marL="400050" indent="-285750">
              <a:lnSpc>
                <a:spcPct val="120000"/>
              </a:lnSpc>
              <a:spcBef>
                <a:spcPts val="600"/>
              </a:spcBef>
              <a:spcAft>
                <a:spcPts val="600"/>
              </a:spcAft>
              <a:buClr>
                <a:srgbClr val="5DB88D"/>
              </a:buClr>
              <a:buFont typeface="Arial" pitchFamily="34"/>
              <a:buChar char="•"/>
            </a:pPr>
            <a:r>
              <a:rPr lang="en-US" sz="2600" dirty="0">
                <a:latin typeface="+mj-lt"/>
              </a:rPr>
              <a:t>turn predicted grades into Tariff points </a:t>
            </a:r>
          </a:p>
          <a:p>
            <a:pPr marL="400050" indent="-285750">
              <a:lnSpc>
                <a:spcPct val="120000"/>
              </a:lnSpc>
              <a:spcBef>
                <a:spcPts val="600"/>
              </a:spcBef>
              <a:spcAft>
                <a:spcPts val="600"/>
              </a:spcAft>
              <a:buClr>
                <a:srgbClr val="5DB88D"/>
              </a:buClr>
              <a:buFont typeface="Arial" pitchFamily="34"/>
              <a:buChar char="•"/>
            </a:pPr>
            <a:r>
              <a:rPr lang="en-US" sz="2600" dirty="0">
                <a:latin typeface="+mj-lt"/>
              </a:rPr>
              <a:t>speak to those in the know using </a:t>
            </a:r>
            <a:r>
              <a:rPr lang="en-US" sz="2600" dirty="0" err="1">
                <a:latin typeface="+mj-lt"/>
                <a:hlinkClick r:id="rId4"/>
              </a:rPr>
              <a:t>Unibuddy</a:t>
            </a:r>
            <a:endParaRPr lang="en-US" sz="2600" dirty="0">
              <a:latin typeface="+mj-lt"/>
            </a:endParaRPr>
          </a:p>
          <a:p>
            <a:pPr marL="400050" indent="-285750">
              <a:lnSpc>
                <a:spcPct val="120000"/>
              </a:lnSpc>
              <a:spcBef>
                <a:spcPts val="600"/>
              </a:spcBef>
              <a:spcAft>
                <a:spcPts val="600"/>
              </a:spcAft>
              <a:buClr>
                <a:srgbClr val="5DB88D"/>
              </a:buClr>
              <a:buFont typeface="Arial" pitchFamily="34"/>
              <a:buChar char="•"/>
            </a:pPr>
            <a:r>
              <a:rPr lang="en-US" sz="2600" dirty="0">
                <a:latin typeface="+mj-lt"/>
              </a:rPr>
              <a:t>speak to  </a:t>
            </a:r>
            <a:r>
              <a:rPr lang="en-GB" sz="2600" dirty="0">
                <a:latin typeface="+mj-lt"/>
              </a:rPr>
              <a:t>career, higher education, and application specialists by attending the </a:t>
            </a:r>
            <a:r>
              <a:rPr lang="en-GB" sz="2600" dirty="0">
                <a:latin typeface="+mj-lt"/>
                <a:hlinkClick r:id="rId5"/>
              </a:rPr>
              <a:t>Hub lives</a:t>
            </a:r>
            <a:r>
              <a:rPr lang="en-GB" sz="2600" dirty="0">
                <a:latin typeface="+mj-lt"/>
              </a:rPr>
              <a:t>.</a:t>
            </a:r>
          </a:p>
          <a:p>
            <a:pPr marL="400050" indent="-285750">
              <a:lnSpc>
                <a:spcPct val="120000"/>
              </a:lnSpc>
              <a:spcBef>
                <a:spcPts val="600"/>
              </a:spcBef>
              <a:spcAft>
                <a:spcPts val="600"/>
              </a:spcAft>
              <a:buClr>
                <a:srgbClr val="5DB88D"/>
              </a:buClr>
              <a:buFont typeface="Arial" pitchFamily="34"/>
              <a:buChar char="•"/>
            </a:pPr>
            <a:r>
              <a:rPr lang="en-US" sz="2600" dirty="0"/>
              <a:t>explore </a:t>
            </a:r>
            <a:r>
              <a:rPr lang="en-US" sz="2600" dirty="0">
                <a:hlinkClick r:id="rId6"/>
              </a:rPr>
              <a:t>job profiles</a:t>
            </a:r>
            <a:r>
              <a:rPr lang="en-US" sz="2600" dirty="0"/>
              <a:t> to discover different career roles and pathways.</a:t>
            </a:r>
          </a:p>
          <a:p>
            <a:pPr marL="400050" indent="-285750">
              <a:lnSpc>
                <a:spcPct val="120000"/>
              </a:lnSpc>
              <a:spcBef>
                <a:spcPts val="600"/>
              </a:spcBef>
              <a:spcAft>
                <a:spcPts val="600"/>
              </a:spcAft>
              <a:buClr>
                <a:srgbClr val="5DB88D"/>
              </a:buClr>
              <a:buFont typeface="Arial" pitchFamily="34"/>
              <a:buChar char="•"/>
            </a:pPr>
            <a:r>
              <a:rPr lang="en-US" sz="2600" dirty="0"/>
              <a:t>Start an application for 2023 entry (from May 2022)</a:t>
            </a:r>
            <a:endParaRPr lang="en-US" sz="2600" dirty="0">
              <a:latin typeface="+mj-lt"/>
            </a:endParaRPr>
          </a:p>
          <a:p>
            <a:pPr marL="400050" indent="-285750">
              <a:lnSpc>
                <a:spcPct val="120000"/>
              </a:lnSpc>
              <a:spcBef>
                <a:spcPts val="600"/>
              </a:spcBef>
              <a:spcAft>
                <a:spcPts val="600"/>
              </a:spcAft>
              <a:buClr>
                <a:srgbClr val="5DB88D"/>
              </a:buClr>
              <a:buFont typeface="Arial" pitchFamily="34"/>
              <a:buChar char="•"/>
            </a:pPr>
            <a:endParaRPr lang="en-US" sz="1600" dirty="0"/>
          </a:p>
          <a:p>
            <a:pPr marL="114300">
              <a:lnSpc>
                <a:spcPct val="120000"/>
              </a:lnSpc>
              <a:spcBef>
                <a:spcPts val="600"/>
              </a:spcBef>
              <a:spcAft>
                <a:spcPts val="600"/>
              </a:spcAft>
              <a:buClr>
                <a:srgbClr val="5DB88D"/>
              </a:buClr>
            </a:pPr>
            <a:endParaRPr lang="en-US" sz="1600" dirty="0">
              <a:latin typeface="+mj-lt"/>
            </a:endParaRPr>
          </a:p>
          <a:p>
            <a:pPr>
              <a:lnSpc>
                <a:spcPct val="120000"/>
              </a:lnSpc>
            </a:pPr>
            <a:endParaRPr lang="en-GB" sz="1800" dirty="0"/>
          </a:p>
        </p:txBody>
      </p:sp>
      <p:sp>
        <p:nvSpPr>
          <p:cNvPr id="3" name="Rectangle 2">
            <a:extLst>
              <a:ext uri="{FF2B5EF4-FFF2-40B4-BE49-F238E27FC236}">
                <a16:creationId xmlns:a16="http://schemas.microsoft.com/office/drawing/2014/main" id="{DC88739F-DE11-DCE0-64C2-C6B5822AD8EE}"/>
              </a:ext>
            </a:extLst>
          </p:cNvPr>
          <p:cNvSpPr/>
          <p:nvPr/>
        </p:nvSpPr>
        <p:spPr>
          <a:xfrm>
            <a:off x="7152238" y="1847654"/>
            <a:ext cx="4829230" cy="4727526"/>
          </a:xfrm>
          <a:prstGeom prst="rect">
            <a:avLst/>
          </a:prstGeom>
          <a:solidFill>
            <a:srgbClr val="42DA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7">
            <a:extLst>
              <a:ext uri="{FF2B5EF4-FFF2-40B4-BE49-F238E27FC236}">
                <a16:creationId xmlns:a16="http://schemas.microsoft.com/office/drawing/2014/main" id="{9E5EDB6D-CB18-0196-30F4-D3656E64D1A2}"/>
              </a:ext>
            </a:extLst>
          </p:cNvPr>
          <p:cNvPicPr>
            <a:picLocks noChangeAspect="1"/>
          </p:cNvPicPr>
          <p:nvPr/>
        </p:nvPicPr>
        <p:blipFill>
          <a:blip r:embed="rId7"/>
          <a:stretch>
            <a:fillRect/>
          </a:stretch>
        </p:blipFill>
        <p:spPr>
          <a:xfrm>
            <a:off x="7550871" y="2032022"/>
            <a:ext cx="4143881" cy="4332235"/>
          </a:xfrm>
          <a:prstGeom prst="rect">
            <a:avLst/>
          </a:prstGeom>
          <a:solidFill>
            <a:srgbClr val="EDEDED"/>
          </a:solidFill>
          <a:ln cap="flat">
            <a:noFill/>
          </a:ln>
          <a:effectLst>
            <a:outerShdw dist="38096" dir="2700000" algn="tl">
              <a:srgbClr val="7F7F7F">
                <a:alpha val="40000"/>
              </a:srgbClr>
            </a:outerShdw>
          </a:effectLst>
        </p:spPr>
      </p:pic>
    </p:spTree>
    <p:extLst>
      <p:ext uri="{BB962C8B-B14F-4D97-AF65-F5344CB8AC3E}">
        <p14:creationId xmlns:p14="http://schemas.microsoft.com/office/powerpoint/2010/main" val="274329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2" name="Rectangle 1">
            <a:extLst>
              <a:ext uri="{FF2B5EF4-FFF2-40B4-BE49-F238E27FC236}">
                <a16:creationId xmlns:a16="http://schemas.microsoft.com/office/drawing/2014/main" id="{811543A9-7B19-9B51-03CB-1FD754959ABB}"/>
              </a:ext>
            </a:extLst>
          </p:cNvPr>
          <p:cNvSpPr/>
          <p:nvPr/>
        </p:nvSpPr>
        <p:spPr>
          <a:xfrm>
            <a:off x="7418895" y="2083323"/>
            <a:ext cx="4355183" cy="4572001"/>
          </a:xfrm>
          <a:prstGeom prst="rect">
            <a:avLst/>
          </a:prstGeom>
          <a:solidFill>
            <a:srgbClr val="F785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0">
            <a:extLst>
              <a:ext uri="{FF2B5EF4-FFF2-40B4-BE49-F238E27FC236}">
                <a16:creationId xmlns:a16="http://schemas.microsoft.com/office/drawing/2014/main" id="{42EB09D0-1823-4852-328F-3C0A30D39313}"/>
              </a:ext>
            </a:extLst>
          </p:cNvPr>
          <p:cNvPicPr>
            <a:picLocks noChangeAspect="1"/>
          </p:cNvPicPr>
          <p:nvPr/>
        </p:nvPicPr>
        <p:blipFill>
          <a:blip r:embed="rId4"/>
          <a:stretch>
            <a:fillRect/>
          </a:stretch>
        </p:blipFill>
        <p:spPr>
          <a:xfrm>
            <a:off x="7579151" y="2215300"/>
            <a:ext cx="4054477" cy="4355156"/>
          </a:xfrm>
          <a:prstGeom prst="rect">
            <a:avLst/>
          </a:prstGeom>
          <a:solidFill>
            <a:srgbClr val="EDEDED"/>
          </a:solidFill>
          <a:ln cap="flat">
            <a:noFill/>
          </a:ln>
          <a:effectLst>
            <a:outerShdw dist="38096" dir="2700000" algn="tl">
              <a:srgbClr val="7F7F7F">
                <a:alpha val="40000"/>
              </a:srgbClr>
            </a:outerShdw>
          </a:effectLst>
        </p:spPr>
      </p:pic>
      <p:sp>
        <p:nvSpPr>
          <p:cNvPr id="6" name="Title 6">
            <a:extLst>
              <a:ext uri="{FF2B5EF4-FFF2-40B4-BE49-F238E27FC236}">
                <a16:creationId xmlns:a16="http://schemas.microsoft.com/office/drawing/2014/main" id="{B99C296D-62B7-8B33-0C44-58DD90ED0077}"/>
              </a:ext>
            </a:extLst>
          </p:cNvPr>
          <p:cNvSpPr txBox="1">
            <a:spLocks noGrp="1"/>
          </p:cNvSpPr>
          <p:nvPr>
            <p:ph type="title"/>
          </p:nvPr>
        </p:nvSpPr>
        <p:spPr>
          <a:xfrm>
            <a:off x="417922" y="1642817"/>
            <a:ext cx="5678078" cy="987423"/>
          </a:xfrm>
        </p:spPr>
        <p:txBody>
          <a:bodyPr>
            <a:normAutofit/>
          </a:bodyPr>
          <a:lstStyle/>
          <a:p>
            <a:pPr lvl="0"/>
            <a:r>
              <a:rPr lang="en-GB" sz="2800" dirty="0">
                <a:solidFill>
                  <a:srgbClr val="1E2834"/>
                </a:solidFill>
              </a:rPr>
              <a:t>Organise everything in one place…</a:t>
            </a:r>
            <a:endParaRPr lang="en-GB" sz="2800" dirty="0"/>
          </a:p>
        </p:txBody>
      </p:sp>
      <p:sp>
        <p:nvSpPr>
          <p:cNvPr id="7" name="Text Placeholder 8">
            <a:extLst>
              <a:ext uri="{FF2B5EF4-FFF2-40B4-BE49-F238E27FC236}">
                <a16:creationId xmlns:a16="http://schemas.microsoft.com/office/drawing/2014/main" id="{820D080B-CCAB-607A-206A-3F4DD665D36B}"/>
              </a:ext>
            </a:extLst>
          </p:cNvPr>
          <p:cNvSpPr txBox="1">
            <a:spLocks/>
          </p:cNvSpPr>
          <p:nvPr/>
        </p:nvSpPr>
        <p:spPr>
          <a:xfrm>
            <a:off x="468198" y="2331684"/>
            <a:ext cx="5577525" cy="39653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1800" b="1" dirty="0">
                <a:solidFill>
                  <a:srgbClr val="1E2834"/>
                </a:solidFill>
              </a:rPr>
              <a:t>Get organised: </a:t>
            </a:r>
            <a:endParaRPr lang="en-GB" sz="1800" dirty="0">
              <a:solidFill>
                <a:srgbClr val="1E2834"/>
              </a:solidFill>
            </a:endParaRPr>
          </a:p>
          <a:p>
            <a:pPr>
              <a:lnSpc>
                <a:spcPct val="110000"/>
              </a:lnSpc>
              <a:spcBef>
                <a:spcPts val="0"/>
              </a:spcBef>
            </a:pPr>
            <a:r>
              <a:rPr lang="en-GB" sz="1800" dirty="0">
                <a:solidFill>
                  <a:srgbClr val="1E2834"/>
                </a:solidFill>
              </a:rPr>
              <a:t>Tools to search, favourite, shortlist, reflect, diary, and build application.</a:t>
            </a:r>
          </a:p>
          <a:p>
            <a:pPr>
              <a:lnSpc>
                <a:spcPct val="110000"/>
              </a:lnSpc>
              <a:spcBef>
                <a:spcPts val="0"/>
              </a:spcBef>
            </a:pPr>
            <a:endParaRPr lang="en-GB" sz="1800" dirty="0">
              <a:solidFill>
                <a:srgbClr val="455C78"/>
              </a:solidFill>
            </a:endParaRPr>
          </a:p>
          <a:p>
            <a:pPr>
              <a:lnSpc>
                <a:spcPct val="110000"/>
              </a:lnSpc>
              <a:spcBef>
                <a:spcPts val="0"/>
              </a:spcBef>
            </a:pPr>
            <a:r>
              <a:rPr lang="en-GB" sz="1800" b="1" dirty="0">
                <a:solidFill>
                  <a:srgbClr val="1E2834"/>
                </a:solidFill>
              </a:rPr>
              <a:t>Define what’s important:</a:t>
            </a:r>
            <a:endParaRPr lang="en-GB" sz="1800" dirty="0">
              <a:solidFill>
                <a:srgbClr val="1E2834"/>
              </a:solidFill>
            </a:endParaRPr>
          </a:p>
          <a:p>
            <a:pPr>
              <a:lnSpc>
                <a:spcPct val="110000"/>
              </a:lnSpc>
              <a:spcBef>
                <a:spcPts val="0"/>
              </a:spcBef>
            </a:pPr>
            <a:r>
              <a:rPr lang="en-GB" sz="1800" dirty="0">
                <a:solidFill>
                  <a:srgbClr val="1E2834"/>
                </a:solidFill>
              </a:rPr>
              <a:t>Distance from home, teaching satisfaction, work experience options, job outcomes…</a:t>
            </a:r>
          </a:p>
          <a:p>
            <a:pPr>
              <a:lnSpc>
                <a:spcPct val="110000"/>
              </a:lnSpc>
              <a:spcBef>
                <a:spcPts val="0"/>
              </a:spcBef>
            </a:pPr>
            <a:endParaRPr lang="en-GB" sz="1800" dirty="0">
              <a:solidFill>
                <a:srgbClr val="455C78"/>
              </a:solidFill>
            </a:endParaRPr>
          </a:p>
          <a:p>
            <a:pPr>
              <a:lnSpc>
                <a:spcPct val="110000"/>
              </a:lnSpc>
              <a:spcBef>
                <a:spcPts val="0"/>
              </a:spcBef>
            </a:pPr>
            <a:r>
              <a:rPr lang="en-GB" sz="1800" b="1" dirty="0">
                <a:solidFill>
                  <a:srgbClr val="1E2834"/>
                </a:solidFill>
              </a:rPr>
              <a:t>Make it yours: </a:t>
            </a:r>
          </a:p>
          <a:p>
            <a:pPr>
              <a:lnSpc>
                <a:spcPct val="110000"/>
              </a:lnSpc>
              <a:spcBef>
                <a:spcPts val="0"/>
              </a:spcBef>
            </a:pPr>
            <a:r>
              <a:rPr lang="en-GB" sz="1800" dirty="0">
                <a:solidFill>
                  <a:srgbClr val="1E2834"/>
                </a:solidFill>
              </a:rPr>
              <a:t>Organise tools, remove the ones they don’t need, and tick off their to do list. It’s their space, and their future.</a:t>
            </a:r>
          </a:p>
          <a:p>
            <a:pPr>
              <a:lnSpc>
                <a:spcPct val="110000"/>
              </a:lnSpc>
              <a:spcBef>
                <a:spcPts val="0"/>
              </a:spcBef>
            </a:pPr>
            <a:endParaRPr lang="en-GB" sz="1800" dirty="0">
              <a:solidFill>
                <a:srgbClr val="455C78"/>
              </a:solidFill>
            </a:endParaRPr>
          </a:p>
          <a:p>
            <a:pPr>
              <a:lnSpc>
                <a:spcPct val="110000"/>
              </a:lnSpc>
              <a:spcBef>
                <a:spcPts val="0"/>
              </a:spcBef>
            </a:pPr>
            <a:r>
              <a:rPr lang="en-GB" sz="1800" b="1" dirty="0">
                <a:solidFill>
                  <a:srgbClr val="1E2834"/>
                </a:solidFill>
              </a:rPr>
              <a:t>Expanding horizons…</a:t>
            </a:r>
            <a:endParaRPr lang="en-GB" sz="1800" dirty="0">
              <a:solidFill>
                <a:srgbClr val="1E2834"/>
              </a:solidFill>
            </a:endParaRPr>
          </a:p>
          <a:p>
            <a:pPr>
              <a:lnSpc>
                <a:spcPct val="110000"/>
              </a:lnSpc>
              <a:spcBef>
                <a:spcPts val="0"/>
              </a:spcBef>
            </a:pPr>
            <a:r>
              <a:rPr lang="en-GB" sz="1800" dirty="0">
                <a:solidFill>
                  <a:srgbClr val="1E2834"/>
                </a:solidFill>
              </a:rPr>
              <a:t>…by pushing options they might not have considered.</a:t>
            </a:r>
          </a:p>
        </p:txBody>
      </p:sp>
    </p:spTree>
    <p:extLst>
      <p:ext uri="{BB962C8B-B14F-4D97-AF65-F5344CB8AC3E}">
        <p14:creationId xmlns:p14="http://schemas.microsoft.com/office/powerpoint/2010/main" val="269755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pic>
        <p:nvPicPr>
          <p:cNvPr id="5" name="Picture 4">
            <a:extLst>
              <a:ext uri="{FF2B5EF4-FFF2-40B4-BE49-F238E27FC236}">
                <a16:creationId xmlns:a16="http://schemas.microsoft.com/office/drawing/2014/main" id="{8FC340D8-9B0B-971E-8431-45F8ECA18605}"/>
              </a:ext>
            </a:extLst>
          </p:cNvPr>
          <p:cNvPicPr>
            <a:picLocks noChangeAspect="1"/>
          </p:cNvPicPr>
          <p:nvPr/>
        </p:nvPicPr>
        <p:blipFill rotWithShape="1">
          <a:blip r:embed="rId4"/>
          <a:srcRect b="1751"/>
          <a:stretch/>
        </p:blipFill>
        <p:spPr>
          <a:xfrm>
            <a:off x="7607030" y="4311466"/>
            <a:ext cx="4109707" cy="2400619"/>
          </a:xfrm>
          <a:prstGeom prst="rect">
            <a:avLst/>
          </a:prstGeom>
        </p:spPr>
      </p:pic>
      <p:sp>
        <p:nvSpPr>
          <p:cNvPr id="6" name="Title 1">
            <a:extLst>
              <a:ext uri="{FF2B5EF4-FFF2-40B4-BE49-F238E27FC236}">
                <a16:creationId xmlns:a16="http://schemas.microsoft.com/office/drawing/2014/main" id="{B610E3A6-A919-9A8B-916F-D899E5C2F067}"/>
              </a:ext>
            </a:extLst>
          </p:cNvPr>
          <p:cNvSpPr>
            <a:spLocks noGrp="1"/>
          </p:cNvSpPr>
          <p:nvPr>
            <p:ph type="title"/>
          </p:nvPr>
        </p:nvSpPr>
        <p:spPr>
          <a:xfrm>
            <a:off x="262169" y="1611482"/>
            <a:ext cx="8228008" cy="1143000"/>
          </a:xfrm>
        </p:spPr>
        <p:txBody>
          <a:bodyPr>
            <a:normAutofit/>
          </a:bodyPr>
          <a:lstStyle/>
          <a:p>
            <a:r>
              <a:rPr lang="en-GB" sz="3200" b="1" dirty="0"/>
              <a:t>Free tools to help…</a:t>
            </a:r>
            <a:endParaRPr lang="en-GB" sz="3200" b="1" dirty="0">
              <a:cs typeface="Calibri"/>
            </a:endParaRPr>
          </a:p>
        </p:txBody>
      </p:sp>
      <p:sp>
        <p:nvSpPr>
          <p:cNvPr id="7" name="Content Placeholder 2">
            <a:extLst>
              <a:ext uri="{FF2B5EF4-FFF2-40B4-BE49-F238E27FC236}">
                <a16:creationId xmlns:a16="http://schemas.microsoft.com/office/drawing/2014/main" id="{F7627471-D39A-A06E-C7A5-A026543262A9}"/>
              </a:ext>
            </a:extLst>
          </p:cNvPr>
          <p:cNvSpPr>
            <a:spLocks noGrp="1"/>
          </p:cNvSpPr>
          <p:nvPr>
            <p:ph idx="1"/>
          </p:nvPr>
        </p:nvSpPr>
        <p:spPr>
          <a:xfrm>
            <a:off x="694816" y="2754482"/>
            <a:ext cx="6017269" cy="3572109"/>
          </a:xfrm>
        </p:spPr>
        <p:txBody>
          <a:bodyPr>
            <a:noAutofit/>
          </a:bodyPr>
          <a:lstStyle/>
          <a:p>
            <a:pPr marL="0" indent="0">
              <a:lnSpc>
                <a:spcPct val="100000"/>
              </a:lnSpc>
              <a:buNone/>
            </a:pPr>
            <a:r>
              <a:rPr lang="en-GB" sz="1800" b="1" dirty="0">
                <a:hlinkClick r:id="rId5"/>
              </a:rPr>
              <a:t>Discovery Days</a:t>
            </a:r>
            <a:r>
              <a:rPr lang="en-GB" sz="1800" b="1" dirty="0"/>
              <a:t> </a:t>
            </a:r>
            <a:r>
              <a:rPr lang="en-GB" sz="1800" dirty="0">
                <a:effectLst/>
                <a:latin typeface="Calibri Light" panose="020F0302020204030204" pitchFamily="34" charset="0"/>
                <a:ea typeface="Calibri" panose="020F0502020204030204" pitchFamily="34" charset="0"/>
                <a:cs typeface="Calibri Light" panose="020F0302020204030204" pitchFamily="34" charset="0"/>
              </a:rPr>
              <a:t>–</a:t>
            </a:r>
            <a:r>
              <a:rPr lang="en-GB" sz="1800" dirty="0"/>
              <a:t> at UCAS/Discovery you can explore all kinds of possibilities. </a:t>
            </a:r>
            <a:r>
              <a:rPr lang="en-GB" sz="1800" dirty="0">
                <a:solidFill>
                  <a:srgbClr val="1E2834"/>
                </a:solidFill>
              </a:rPr>
              <a:t>Talk to subject and admissions experts, discover apprenticeships, get advice on personal statements, applying through UCAS, and more. </a:t>
            </a:r>
            <a:r>
              <a:rPr lang="en-GB" sz="1800" dirty="0"/>
              <a:t>Get stuck in and open your mind to a world of opportunities. </a:t>
            </a:r>
            <a:endParaRPr lang="en-GB" sz="1800" dirty="0">
              <a:solidFill>
                <a:srgbClr val="1E2834"/>
              </a:solidFill>
            </a:endParaRPr>
          </a:p>
          <a:p>
            <a:pPr marL="0" indent="0">
              <a:lnSpc>
                <a:spcPct val="100000"/>
              </a:lnSpc>
              <a:buNone/>
            </a:pPr>
            <a:r>
              <a:rPr lang="en-GB" sz="1800" b="1" dirty="0">
                <a:hlinkClick r:id="rId6"/>
              </a:rPr>
              <a:t>Join our UCAS Hub lives and Facebook lives</a:t>
            </a:r>
            <a:r>
              <a:rPr lang="en-GB" sz="1800" b="1" dirty="0"/>
              <a:t> </a:t>
            </a:r>
            <a:r>
              <a:rPr lang="en-GB" sz="1800" dirty="0">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a:solidFill>
                  <a:srgbClr val="1E2834"/>
                </a:solidFill>
              </a:rPr>
              <a:t>each live session is hosted by an expert panel to give you what you need to make an informed decision.</a:t>
            </a:r>
          </a:p>
          <a:p>
            <a:pPr marL="0" indent="0">
              <a:lnSpc>
                <a:spcPct val="100000"/>
              </a:lnSpc>
              <a:buNone/>
            </a:pPr>
            <a:r>
              <a:rPr lang="en-GB" sz="1800" b="1" dirty="0">
                <a:hlinkClick r:id="rId7"/>
              </a:rPr>
              <a:t>Accommodation search</a:t>
            </a:r>
            <a:r>
              <a:rPr lang="en-GB" sz="1800" b="1" dirty="0"/>
              <a:t> </a:t>
            </a:r>
            <a:r>
              <a:rPr lang="en-GB" sz="1800" dirty="0">
                <a:effectLst/>
                <a:latin typeface="Calibri Light" panose="020F0302020204030204" pitchFamily="34" charset="0"/>
                <a:ea typeface="Calibri" panose="020F0502020204030204" pitchFamily="34" charset="0"/>
                <a:cs typeface="Calibri Light" panose="020F0302020204030204" pitchFamily="34" charset="0"/>
              </a:rPr>
              <a:t>–</a:t>
            </a:r>
            <a:r>
              <a:rPr lang="en-GB" sz="1800" b="1" dirty="0"/>
              <a:t> </a:t>
            </a:r>
            <a:r>
              <a:rPr lang="en-GB" sz="1800" dirty="0">
                <a:solidFill>
                  <a:srgbClr val="1E2834"/>
                </a:solidFill>
              </a:rPr>
              <a:t>accommodation is high on the list when considering where you want to study, but it’s not always easy to compare what’s on offer. Understand what options there are using our new accommodation search.</a:t>
            </a:r>
          </a:p>
        </p:txBody>
      </p:sp>
      <p:pic>
        <p:nvPicPr>
          <p:cNvPr id="8" name="Picture 7">
            <a:extLst>
              <a:ext uri="{FF2B5EF4-FFF2-40B4-BE49-F238E27FC236}">
                <a16:creationId xmlns:a16="http://schemas.microsoft.com/office/drawing/2014/main" id="{EFBA5E1E-9A47-E96F-7099-98887286247F}"/>
              </a:ext>
            </a:extLst>
          </p:cNvPr>
          <p:cNvPicPr>
            <a:picLocks noChangeAspect="1"/>
          </p:cNvPicPr>
          <p:nvPr/>
        </p:nvPicPr>
        <p:blipFill>
          <a:blip r:embed="rId8"/>
          <a:stretch>
            <a:fillRect/>
          </a:stretch>
        </p:blipFill>
        <p:spPr>
          <a:xfrm>
            <a:off x="7607030" y="1706243"/>
            <a:ext cx="4109707" cy="2553275"/>
          </a:xfrm>
          <a:prstGeom prst="rect">
            <a:avLst/>
          </a:prstGeom>
        </p:spPr>
      </p:pic>
    </p:spTree>
    <p:extLst>
      <p:ext uri="{BB962C8B-B14F-4D97-AF65-F5344CB8AC3E}">
        <p14:creationId xmlns:p14="http://schemas.microsoft.com/office/powerpoint/2010/main" val="7051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1">
            <a:extLst>
              <a:ext uri="{FF2B5EF4-FFF2-40B4-BE49-F238E27FC236}">
                <a16:creationId xmlns:a16="http://schemas.microsoft.com/office/drawing/2014/main" id="{ACB32F64-8BDA-83DF-550A-84DC3D7B2D58}"/>
              </a:ext>
            </a:extLst>
          </p:cNvPr>
          <p:cNvSpPr txBox="1">
            <a:spLocks noGrp="1"/>
          </p:cNvSpPr>
          <p:nvPr>
            <p:ph type="title"/>
          </p:nvPr>
        </p:nvSpPr>
        <p:spPr>
          <a:xfrm>
            <a:off x="452710" y="1220377"/>
            <a:ext cx="9783515" cy="1496271"/>
          </a:xfrm>
        </p:spPr>
        <p:txBody>
          <a:bodyPr>
            <a:normAutofit/>
          </a:bodyPr>
          <a:lstStyle/>
          <a:p>
            <a:pPr lvl="0"/>
            <a:r>
              <a:rPr lang="en-GB" sz="3200" b="1" dirty="0"/>
              <a:t>When to apply for 2023 entry</a:t>
            </a:r>
          </a:p>
        </p:txBody>
      </p:sp>
      <p:graphicFrame>
        <p:nvGraphicFramePr>
          <p:cNvPr id="6" name="Content Placeholder 2">
            <a:extLst>
              <a:ext uri="{FF2B5EF4-FFF2-40B4-BE49-F238E27FC236}">
                <a16:creationId xmlns:a16="http://schemas.microsoft.com/office/drawing/2014/main" id="{8CF40DFD-9BEF-4335-B8CB-B392F8273378}"/>
              </a:ext>
            </a:extLst>
          </p:cNvPr>
          <p:cNvGraphicFramePr>
            <a:graphicFrameLocks noGrp="1"/>
          </p:cNvGraphicFramePr>
          <p:nvPr>
            <p:ph idx="1"/>
            <p:extLst>
              <p:ext uri="{D42A27DB-BD31-4B8C-83A1-F6EECF244321}">
                <p14:modId xmlns:p14="http://schemas.microsoft.com/office/powerpoint/2010/main" val="3486020643"/>
              </p:ext>
            </p:extLst>
          </p:nvPr>
        </p:nvGraphicFramePr>
        <p:xfrm>
          <a:off x="452710" y="2522557"/>
          <a:ext cx="11286580" cy="3990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734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20">
            <a:extLst>
              <a:ext uri="{FF2B5EF4-FFF2-40B4-BE49-F238E27FC236}">
                <a16:creationId xmlns:a16="http://schemas.microsoft.com/office/drawing/2014/main" id="{C85FD840-E064-B6F6-71C7-96C44A23BA2A}"/>
              </a:ext>
            </a:extLst>
          </p:cNvPr>
          <p:cNvSpPr>
            <a:spLocks noGrp="1"/>
          </p:cNvSpPr>
          <p:nvPr>
            <p:ph type="title"/>
          </p:nvPr>
        </p:nvSpPr>
        <p:spPr>
          <a:xfrm>
            <a:off x="513584" y="1498862"/>
            <a:ext cx="8228008" cy="1069793"/>
          </a:xfrm>
        </p:spPr>
        <p:txBody>
          <a:bodyPr/>
          <a:lstStyle/>
          <a:p>
            <a:r>
              <a:rPr lang="en-GB" sz="3600" b="1" dirty="0"/>
              <a:t>Applying -  key facts</a:t>
            </a:r>
            <a:endParaRPr lang="en-GB" b="1" dirty="0"/>
          </a:p>
        </p:txBody>
      </p:sp>
      <p:sp>
        <p:nvSpPr>
          <p:cNvPr id="6" name="Content Placeholder 22">
            <a:extLst>
              <a:ext uri="{FF2B5EF4-FFF2-40B4-BE49-F238E27FC236}">
                <a16:creationId xmlns:a16="http://schemas.microsoft.com/office/drawing/2014/main" id="{5F18A04A-B6A6-102A-2C33-1EB0E973259C}"/>
              </a:ext>
            </a:extLst>
          </p:cNvPr>
          <p:cNvSpPr>
            <a:spLocks noGrp="1"/>
          </p:cNvSpPr>
          <p:nvPr>
            <p:ph idx="1"/>
          </p:nvPr>
        </p:nvSpPr>
        <p:spPr>
          <a:xfrm>
            <a:off x="513584" y="2568655"/>
            <a:ext cx="9780486" cy="4006525"/>
          </a:xfrm>
        </p:spPr>
        <p:txBody>
          <a:bodyPr>
            <a:normAutofit fontScale="92500" lnSpcReduction="10000"/>
          </a:bodyPr>
          <a:lstStyle/>
          <a:p>
            <a:pPr>
              <a:lnSpc>
                <a:spcPct val="120000"/>
              </a:lnSpc>
              <a:buFont typeface="Arial" panose="020B0604020202020204" pitchFamily="34" charset="0"/>
              <a:buChar char="•"/>
            </a:pPr>
            <a:r>
              <a:rPr lang="en-GB" sz="2400" b="1" dirty="0">
                <a:solidFill>
                  <a:srgbClr val="FF6451"/>
                </a:solidFill>
              </a:rPr>
              <a:t>Register with UCAS </a:t>
            </a:r>
            <a:r>
              <a:rPr lang="en-GB" sz="2400" dirty="0">
                <a:solidFill>
                  <a:schemeClr val="tx1"/>
                </a:solidFill>
              </a:rPr>
              <a:t>via the Hub </a:t>
            </a:r>
          </a:p>
          <a:p>
            <a:pPr>
              <a:lnSpc>
                <a:spcPct val="120000"/>
              </a:lnSpc>
              <a:buFont typeface="Arial" panose="020B0604020202020204" pitchFamily="34" charset="0"/>
              <a:buChar char="•"/>
            </a:pPr>
            <a:r>
              <a:rPr lang="en-GB" sz="2400" dirty="0"/>
              <a:t>Use your username and password to apply </a:t>
            </a:r>
            <a:r>
              <a:rPr lang="en-GB" sz="2400" b="1" dirty="0">
                <a:solidFill>
                  <a:srgbClr val="FF6451"/>
                </a:solidFill>
              </a:rPr>
              <a:t>online</a:t>
            </a:r>
          </a:p>
          <a:p>
            <a:pPr>
              <a:lnSpc>
                <a:spcPct val="120000"/>
              </a:lnSpc>
              <a:buFont typeface="Arial" panose="020B0604020202020204" pitchFamily="34" charset="0"/>
              <a:buChar char="•"/>
            </a:pPr>
            <a:r>
              <a:rPr lang="en-GB" sz="2400" dirty="0"/>
              <a:t>Students can add up to </a:t>
            </a:r>
            <a:r>
              <a:rPr lang="en-GB" sz="2400" b="1" dirty="0">
                <a:solidFill>
                  <a:srgbClr val="FF6451"/>
                </a:solidFill>
              </a:rPr>
              <a:t>5</a:t>
            </a:r>
            <a:r>
              <a:rPr lang="en-GB" sz="2400" dirty="0">
                <a:solidFill>
                  <a:srgbClr val="FF6451"/>
                </a:solidFill>
              </a:rPr>
              <a:t> </a:t>
            </a:r>
            <a:r>
              <a:rPr lang="en-GB" sz="2400" b="1" dirty="0">
                <a:solidFill>
                  <a:srgbClr val="FF6451"/>
                </a:solidFill>
              </a:rPr>
              <a:t>choices</a:t>
            </a:r>
            <a:r>
              <a:rPr lang="en-GB" sz="2400" dirty="0"/>
              <a:t>, unless they’re applying to study medicine, veterinary, medicine/science, dentistry – then it’s </a:t>
            </a:r>
            <a:r>
              <a:rPr lang="en-GB" sz="2400" b="1" dirty="0">
                <a:solidFill>
                  <a:srgbClr val="FF6451"/>
                </a:solidFill>
              </a:rPr>
              <a:t>4 choices</a:t>
            </a:r>
          </a:p>
          <a:p>
            <a:pPr>
              <a:lnSpc>
                <a:spcPct val="120000"/>
              </a:lnSpc>
              <a:buFont typeface="Arial" panose="020B0604020202020204" pitchFamily="34" charset="0"/>
              <a:buChar char="•"/>
            </a:pPr>
            <a:r>
              <a:rPr lang="en-GB" sz="2400" dirty="0">
                <a:solidFill>
                  <a:schemeClr val="tx1"/>
                </a:solidFill>
                <a:latin typeface="+mj-lt"/>
              </a:rPr>
              <a:t>Students</a:t>
            </a:r>
            <a:r>
              <a:rPr lang="en-GB" sz="2400" dirty="0">
                <a:solidFill>
                  <a:srgbClr val="FF6451"/>
                </a:solidFill>
                <a:latin typeface="+mn-lt"/>
              </a:rPr>
              <a:t> </a:t>
            </a:r>
            <a:r>
              <a:rPr lang="en-GB" sz="2400" b="1" dirty="0">
                <a:solidFill>
                  <a:srgbClr val="FF6451"/>
                </a:solidFill>
                <a:latin typeface="+mn-lt"/>
                <a:cs typeface="Calibri Light" panose="020F0302020204030204" pitchFamily="34" charset="0"/>
              </a:rPr>
              <a:t>can’t</a:t>
            </a:r>
            <a:r>
              <a:rPr lang="en-GB" sz="2400" dirty="0">
                <a:solidFill>
                  <a:srgbClr val="FF6451"/>
                </a:solidFill>
                <a:latin typeface="+mn-lt"/>
                <a:cs typeface="Calibri Light" panose="020F0302020204030204" pitchFamily="34" charset="0"/>
              </a:rPr>
              <a:t> apply to </a:t>
            </a:r>
            <a:r>
              <a:rPr lang="en-GB" sz="2400" b="1" dirty="0">
                <a:solidFill>
                  <a:srgbClr val="FF6451"/>
                </a:solidFill>
                <a:latin typeface="+mn-lt"/>
                <a:cs typeface="Calibri" panose="020F0502020204030204" pitchFamily="34" charset="0"/>
              </a:rPr>
              <a:t>BOTH</a:t>
            </a:r>
            <a:r>
              <a:rPr lang="en-GB" sz="2400" dirty="0">
                <a:solidFill>
                  <a:srgbClr val="FF6451"/>
                </a:solidFill>
                <a:latin typeface="+mn-lt"/>
              </a:rPr>
              <a:t> </a:t>
            </a:r>
            <a:r>
              <a:rPr lang="en-GB" sz="2400" dirty="0"/>
              <a:t>Oxford and Cambridge </a:t>
            </a:r>
          </a:p>
          <a:p>
            <a:pPr>
              <a:lnSpc>
                <a:spcPct val="120000"/>
              </a:lnSpc>
              <a:buFont typeface="Arial" panose="020B0604020202020204" pitchFamily="34" charset="0"/>
              <a:buChar char="•"/>
            </a:pPr>
            <a:r>
              <a:rPr lang="en-GB" sz="2400" dirty="0"/>
              <a:t>Applying </a:t>
            </a:r>
            <a:r>
              <a:rPr lang="en-GB" sz="2400" b="1" dirty="0">
                <a:solidFill>
                  <a:srgbClr val="FF6451"/>
                </a:solidFill>
              </a:rPr>
              <a:t>costs</a:t>
            </a:r>
            <a:r>
              <a:rPr lang="en-GB" sz="2400" dirty="0"/>
              <a:t> £22.50 for 1 choice, or £27 for 5 choices </a:t>
            </a:r>
          </a:p>
          <a:p>
            <a:pPr>
              <a:lnSpc>
                <a:spcPct val="120000"/>
              </a:lnSpc>
              <a:buFont typeface="Arial" panose="020B0604020202020204" pitchFamily="34" charset="0"/>
              <a:buChar char="•"/>
            </a:pPr>
            <a:r>
              <a:rPr lang="en-GB" sz="2400" dirty="0"/>
              <a:t>Apply by the </a:t>
            </a:r>
            <a:r>
              <a:rPr lang="en-GB" sz="2400" b="1" dirty="0">
                <a:solidFill>
                  <a:srgbClr val="FF6451"/>
                </a:solidFill>
              </a:rPr>
              <a:t>equal consideration date </a:t>
            </a:r>
          </a:p>
          <a:p>
            <a:pPr>
              <a:lnSpc>
                <a:spcPct val="120000"/>
              </a:lnSpc>
              <a:buFont typeface="Arial" panose="020B0604020202020204" pitchFamily="34" charset="0"/>
              <a:buChar char="•"/>
            </a:pPr>
            <a:r>
              <a:rPr lang="en-GB" sz="2400" dirty="0"/>
              <a:t>Providers </a:t>
            </a:r>
            <a:r>
              <a:rPr lang="en-GB" sz="2400" b="1" dirty="0">
                <a:solidFill>
                  <a:srgbClr val="FF6451"/>
                </a:solidFill>
              </a:rPr>
              <a:t>can’t see </a:t>
            </a:r>
            <a:r>
              <a:rPr lang="en-GB" sz="2400" dirty="0"/>
              <a:t>other choices when you apply</a:t>
            </a:r>
          </a:p>
          <a:p>
            <a:pPr marL="0" indent="0">
              <a:lnSpc>
                <a:spcPct val="120000"/>
              </a:lnSpc>
              <a:buNone/>
            </a:pPr>
            <a:endParaRPr lang="en-GB" sz="2400" b="1" dirty="0"/>
          </a:p>
          <a:p>
            <a:endParaRPr lang="en-GB" dirty="0"/>
          </a:p>
        </p:txBody>
      </p:sp>
    </p:spTree>
    <p:extLst>
      <p:ext uri="{BB962C8B-B14F-4D97-AF65-F5344CB8AC3E}">
        <p14:creationId xmlns:p14="http://schemas.microsoft.com/office/powerpoint/2010/main" val="240593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2" name="Rectangle 1">
            <a:extLst>
              <a:ext uri="{FF2B5EF4-FFF2-40B4-BE49-F238E27FC236}">
                <a16:creationId xmlns:a16="http://schemas.microsoft.com/office/drawing/2014/main" id="{E112F2EE-224E-FB54-7997-FB182BBAA232}"/>
              </a:ext>
            </a:extLst>
          </p:cNvPr>
          <p:cNvSpPr/>
          <p:nvPr/>
        </p:nvSpPr>
        <p:spPr>
          <a:xfrm>
            <a:off x="6975835" y="2073897"/>
            <a:ext cx="4769963" cy="43457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D52FF26-B843-1C1B-BE38-0514A5AFEFA2}"/>
              </a:ext>
            </a:extLst>
          </p:cNvPr>
          <p:cNvSpPr>
            <a:spLocks noGrp="1"/>
          </p:cNvSpPr>
          <p:nvPr>
            <p:ph type="title"/>
          </p:nvPr>
        </p:nvSpPr>
        <p:spPr>
          <a:xfrm>
            <a:off x="645560" y="2073897"/>
            <a:ext cx="4256379" cy="1185397"/>
          </a:xfrm>
        </p:spPr>
        <p:txBody>
          <a:bodyPr>
            <a:normAutofit fontScale="90000"/>
          </a:bodyPr>
          <a:lstStyle/>
          <a:p>
            <a:r>
              <a:rPr lang="en-GB" b="1" dirty="0"/>
              <a:t>Registering</a:t>
            </a:r>
            <a:br>
              <a:rPr lang="en-GB" b="1" dirty="0"/>
            </a:br>
            <a:endParaRPr lang="en-GB" b="1" dirty="0"/>
          </a:p>
        </p:txBody>
      </p:sp>
      <p:sp>
        <p:nvSpPr>
          <p:cNvPr id="6" name="Content Placeholder 5">
            <a:extLst>
              <a:ext uri="{FF2B5EF4-FFF2-40B4-BE49-F238E27FC236}">
                <a16:creationId xmlns:a16="http://schemas.microsoft.com/office/drawing/2014/main" id="{67AE7484-7537-B0FB-B915-8287E461FC33}"/>
              </a:ext>
            </a:extLst>
          </p:cNvPr>
          <p:cNvSpPr txBox="1">
            <a:spLocks/>
          </p:cNvSpPr>
          <p:nvPr/>
        </p:nvSpPr>
        <p:spPr>
          <a:xfrm>
            <a:off x="645559" y="2780422"/>
            <a:ext cx="4256379" cy="34318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pPr>
            <a:r>
              <a:rPr lang="en-GB" sz="1800" dirty="0"/>
              <a:t>To start an application students need a UCAS Hub account. </a:t>
            </a:r>
          </a:p>
          <a:p>
            <a:pPr marL="285750" indent="-285750">
              <a:lnSpc>
                <a:spcPct val="100000"/>
              </a:lnSpc>
              <a:spcBef>
                <a:spcPts val="600"/>
              </a:spcBef>
            </a:pPr>
            <a:r>
              <a:rPr lang="en-GB" sz="1800" dirty="0"/>
              <a:t>Register for a UCAS Hub account at any time</a:t>
            </a:r>
          </a:p>
          <a:p>
            <a:pPr marL="285750" indent="-285750">
              <a:lnSpc>
                <a:spcPct val="100000"/>
              </a:lnSpc>
              <a:spcBef>
                <a:spcPts val="600"/>
              </a:spcBef>
            </a:pPr>
            <a:r>
              <a:rPr lang="en-GB" sz="1800" dirty="0"/>
              <a:t>From 18 May 2022 you’ll see a new ‘Your applications’ tile in your UCAS Hub </a:t>
            </a:r>
          </a:p>
          <a:p>
            <a:pPr marL="285750" indent="-285750">
              <a:lnSpc>
                <a:spcPct val="100000"/>
              </a:lnSpc>
              <a:spcBef>
                <a:spcPts val="600"/>
              </a:spcBef>
            </a:pPr>
            <a:r>
              <a:rPr lang="en-GB" sz="1800" dirty="0"/>
              <a:t>Click ‘Start application’ to get started…</a:t>
            </a:r>
          </a:p>
          <a:p>
            <a:endParaRPr lang="en-GB" sz="1400" dirty="0"/>
          </a:p>
        </p:txBody>
      </p:sp>
      <p:pic>
        <p:nvPicPr>
          <p:cNvPr id="7" name="Picture 4">
            <a:extLst>
              <a:ext uri="{FF2B5EF4-FFF2-40B4-BE49-F238E27FC236}">
                <a16:creationId xmlns:a16="http://schemas.microsoft.com/office/drawing/2014/main" id="{3C716A66-46A6-EEBC-B52A-A074B844E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1194" y="2233112"/>
            <a:ext cx="3012179" cy="404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68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2" name="Rectangle 1">
            <a:extLst>
              <a:ext uri="{FF2B5EF4-FFF2-40B4-BE49-F238E27FC236}">
                <a16:creationId xmlns:a16="http://schemas.microsoft.com/office/drawing/2014/main" id="{6D6D6005-9EC8-BB76-178B-92674B0C471A}"/>
              </a:ext>
            </a:extLst>
          </p:cNvPr>
          <p:cNvSpPr/>
          <p:nvPr/>
        </p:nvSpPr>
        <p:spPr>
          <a:xfrm>
            <a:off x="6928701" y="1857080"/>
            <a:ext cx="4741683" cy="464741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362F3AC9-1CD6-5E2A-2A03-B9B1A09E446E}"/>
              </a:ext>
            </a:extLst>
          </p:cNvPr>
          <p:cNvSpPr>
            <a:spLocks noGrp="1"/>
          </p:cNvSpPr>
          <p:nvPr>
            <p:ph type="title"/>
          </p:nvPr>
        </p:nvSpPr>
        <p:spPr>
          <a:xfrm>
            <a:off x="325048" y="1857080"/>
            <a:ext cx="4741683" cy="987423"/>
          </a:xfrm>
        </p:spPr>
        <p:txBody>
          <a:bodyPr>
            <a:normAutofit/>
          </a:bodyPr>
          <a:lstStyle/>
          <a:p>
            <a:r>
              <a:rPr lang="en-GB" dirty="0"/>
              <a:t>Linking to a school</a:t>
            </a:r>
          </a:p>
        </p:txBody>
      </p:sp>
      <p:pic>
        <p:nvPicPr>
          <p:cNvPr id="6" name="Picture Placeholder 10" descr="Graphical user interface, text, application&#10;&#10;Description automatically generated">
            <a:extLst>
              <a:ext uri="{FF2B5EF4-FFF2-40B4-BE49-F238E27FC236}">
                <a16:creationId xmlns:a16="http://schemas.microsoft.com/office/drawing/2014/main" id="{6D36F9C1-4CB1-FFAE-A52D-5D2A32F40886}"/>
              </a:ext>
            </a:extLst>
          </p:cNvPr>
          <p:cNvPicPr>
            <a:picLocks noChangeAspect="1"/>
          </p:cNvPicPr>
          <p:nvPr/>
        </p:nvPicPr>
        <p:blipFill rotWithShape="1">
          <a:blip r:embed="rId4">
            <a:extLst>
              <a:ext uri="{28A0092B-C50C-407E-A947-70E740481C1C}">
                <a14:useLocalDpi xmlns:a14="http://schemas.microsoft.com/office/drawing/2010/main" val="0"/>
              </a:ext>
            </a:extLst>
          </a:blip>
          <a:srcRect l="5563" t="10184" r="5563" b="13233"/>
          <a:stretch/>
        </p:blipFill>
        <p:spPr>
          <a:xfrm>
            <a:off x="7249686" y="2732569"/>
            <a:ext cx="4257368" cy="2648598"/>
          </a:xfrm>
          <a:prstGeom prst="rect">
            <a:avLst/>
          </a:prstGeom>
        </p:spPr>
      </p:pic>
      <p:sp>
        <p:nvSpPr>
          <p:cNvPr id="7" name="Text Placeholder 6">
            <a:extLst>
              <a:ext uri="{FF2B5EF4-FFF2-40B4-BE49-F238E27FC236}">
                <a16:creationId xmlns:a16="http://schemas.microsoft.com/office/drawing/2014/main" id="{1F6C6600-84AC-57D3-68FF-DF73D6C0CF72}"/>
              </a:ext>
            </a:extLst>
          </p:cNvPr>
          <p:cNvSpPr txBox="1">
            <a:spLocks/>
          </p:cNvSpPr>
          <p:nvPr/>
        </p:nvSpPr>
        <p:spPr>
          <a:xfrm>
            <a:off x="325048" y="2844504"/>
            <a:ext cx="5074052" cy="2858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GB" sz="1800" dirty="0">
                <a:solidFill>
                  <a:srgbClr val="333333"/>
                </a:solidFill>
                <a:latin typeface="+mj-lt"/>
              </a:rPr>
              <a:t>If they’re applying with the help of a school, college or centre they should enter their ‘buzzword’ to link their application.</a:t>
            </a:r>
            <a:endParaRPr lang="en-GB" sz="1800" dirty="0">
              <a:solidFill>
                <a:srgbClr val="333333"/>
              </a:solidFill>
              <a:latin typeface="+mj-lt"/>
              <a:cs typeface="Calibri Light"/>
            </a:endParaRPr>
          </a:p>
          <a:p>
            <a:pPr marL="285750" indent="-285750">
              <a:lnSpc>
                <a:spcPct val="100000"/>
              </a:lnSpc>
            </a:pPr>
            <a:r>
              <a:rPr lang="en-GB" sz="1800" dirty="0">
                <a:solidFill>
                  <a:srgbClr val="333333"/>
                </a:solidFill>
                <a:latin typeface="+mj-lt"/>
              </a:rPr>
              <a:t>The buzzword is a unique code for our centre. SirHarry23  </a:t>
            </a:r>
          </a:p>
          <a:p>
            <a:pPr marL="285750" indent="-285750">
              <a:lnSpc>
                <a:spcPct val="100000"/>
              </a:lnSpc>
            </a:pPr>
            <a:r>
              <a:rPr lang="en-GB" sz="1800" dirty="0">
                <a:solidFill>
                  <a:srgbClr val="333333"/>
                </a:solidFill>
                <a:latin typeface="+mj-lt"/>
              </a:rPr>
              <a:t>By linking their application students are giving us permission to view and track their  application. </a:t>
            </a:r>
          </a:p>
          <a:p>
            <a:pPr marL="285750" indent="-285750">
              <a:lnSpc>
                <a:spcPct val="100000"/>
              </a:lnSpc>
            </a:pPr>
            <a:r>
              <a:rPr lang="en-GB" sz="1800" dirty="0">
                <a:solidFill>
                  <a:srgbClr val="333333"/>
                </a:solidFill>
                <a:latin typeface="+mj-lt"/>
              </a:rPr>
              <a:t>It also means we can provide a reference. </a:t>
            </a:r>
          </a:p>
        </p:txBody>
      </p:sp>
    </p:spTree>
    <p:extLst>
      <p:ext uri="{BB962C8B-B14F-4D97-AF65-F5344CB8AC3E}">
        <p14:creationId xmlns:p14="http://schemas.microsoft.com/office/powerpoint/2010/main" val="93663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1178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3" name="Rectangle 2">
            <a:extLst>
              <a:ext uri="{FF2B5EF4-FFF2-40B4-BE49-F238E27FC236}">
                <a16:creationId xmlns:a16="http://schemas.microsoft.com/office/drawing/2014/main" id="{A98EB21E-9EEC-B175-E162-07A86145FD37}"/>
              </a:ext>
            </a:extLst>
          </p:cNvPr>
          <p:cNvSpPr/>
          <p:nvPr/>
        </p:nvSpPr>
        <p:spPr>
          <a:xfrm>
            <a:off x="6561056" y="1828800"/>
            <a:ext cx="4930218" cy="4609707"/>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10">
            <a:extLst>
              <a:ext uri="{FF2B5EF4-FFF2-40B4-BE49-F238E27FC236}">
                <a16:creationId xmlns:a16="http://schemas.microsoft.com/office/drawing/2014/main" id="{E29EFAA8-0723-AC22-50B3-89D06ED5AC03}"/>
              </a:ext>
            </a:extLst>
          </p:cNvPr>
          <p:cNvPicPr>
            <a:picLocks noChangeAspect="1"/>
          </p:cNvPicPr>
          <p:nvPr/>
        </p:nvPicPr>
        <p:blipFill>
          <a:blip r:embed="rId4">
            <a:extLst>
              <a:ext uri="{28A0092B-C50C-407E-A947-70E740481C1C}">
                <a14:useLocalDpi xmlns:a14="http://schemas.microsoft.com/office/drawing/2010/main" val="0"/>
              </a:ext>
            </a:extLst>
          </a:blip>
          <a:srcRect l="9266" r="9266"/>
          <a:stretch/>
        </p:blipFill>
        <p:spPr>
          <a:xfrm>
            <a:off x="6801773" y="2243579"/>
            <a:ext cx="4548889" cy="3695308"/>
          </a:xfrm>
          <a:prstGeom prst="rect">
            <a:avLst/>
          </a:prstGeom>
        </p:spPr>
      </p:pic>
      <p:sp>
        <p:nvSpPr>
          <p:cNvPr id="8" name="Title 6">
            <a:extLst>
              <a:ext uri="{FF2B5EF4-FFF2-40B4-BE49-F238E27FC236}">
                <a16:creationId xmlns:a16="http://schemas.microsoft.com/office/drawing/2014/main" id="{EF538C08-3D31-64EC-E29C-E89FD9425CA6}"/>
              </a:ext>
            </a:extLst>
          </p:cNvPr>
          <p:cNvSpPr txBox="1">
            <a:spLocks noGrp="1"/>
          </p:cNvSpPr>
          <p:nvPr>
            <p:ph type="title"/>
          </p:nvPr>
        </p:nvSpPr>
        <p:spPr>
          <a:xfrm>
            <a:off x="341782" y="1635684"/>
            <a:ext cx="6098915" cy="1402886"/>
          </a:xfrm>
        </p:spPr>
        <p:txBody>
          <a:bodyPr>
            <a:normAutofit/>
          </a:bodyPr>
          <a:lstStyle/>
          <a:p>
            <a:pPr lvl="0"/>
            <a:r>
              <a:rPr lang="en-US" dirty="0">
                <a:solidFill>
                  <a:srgbClr val="1E2834"/>
                </a:solidFill>
              </a:rPr>
              <a:t>Making an application</a:t>
            </a:r>
            <a:br>
              <a:rPr lang="en-US" dirty="0">
                <a:solidFill>
                  <a:srgbClr val="1E2834"/>
                </a:solidFill>
              </a:rPr>
            </a:br>
            <a:r>
              <a:rPr lang="en-US" dirty="0">
                <a:solidFill>
                  <a:srgbClr val="1E2834"/>
                </a:solidFill>
              </a:rPr>
              <a:t> </a:t>
            </a:r>
            <a:endParaRPr lang="en-GB" dirty="0">
              <a:solidFill>
                <a:srgbClr val="1E2834"/>
              </a:solidFill>
            </a:endParaRPr>
          </a:p>
        </p:txBody>
      </p:sp>
      <p:sp>
        <p:nvSpPr>
          <p:cNvPr id="10" name="Text Placeholder 8">
            <a:extLst>
              <a:ext uri="{FF2B5EF4-FFF2-40B4-BE49-F238E27FC236}">
                <a16:creationId xmlns:a16="http://schemas.microsoft.com/office/drawing/2014/main" id="{41E5A24C-C654-7BF1-E979-32E6E52C7BEB}"/>
              </a:ext>
            </a:extLst>
          </p:cNvPr>
          <p:cNvSpPr txBox="1">
            <a:spLocks/>
          </p:cNvSpPr>
          <p:nvPr/>
        </p:nvSpPr>
        <p:spPr>
          <a:xfrm>
            <a:off x="287341" y="2413261"/>
            <a:ext cx="5343604" cy="40252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None/>
              <a:tabLst>
                <a:tab pos="1701798" algn="l"/>
                <a:tab pos="2954334" algn="l"/>
              </a:tabLst>
            </a:pPr>
            <a:r>
              <a:rPr lang="en-GB" sz="1800" dirty="0"/>
              <a:t>Sections to be completed:</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Personal details</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Work experience</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Education</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Nationality details </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English language skills</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Supporting information </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Choices – make up to five </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References</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Finance and funding </a:t>
            </a:r>
          </a:p>
          <a:p>
            <a:pPr marL="285750" indent="-285750">
              <a:spcBef>
                <a:spcPts val="300"/>
              </a:spcBef>
              <a:spcAft>
                <a:spcPts val="300"/>
              </a:spcAft>
              <a:buClr>
                <a:srgbClr val="FBC651"/>
              </a:buClr>
              <a:buFont typeface="Arial" pitchFamily="34"/>
              <a:buChar char="•"/>
              <a:tabLst>
                <a:tab pos="1701798" algn="l"/>
                <a:tab pos="2954334" algn="l"/>
              </a:tabLst>
            </a:pPr>
            <a:r>
              <a:rPr lang="en-GB" sz="1800" dirty="0">
                <a:ea typeface="MS PGothic"/>
                <a:cs typeface="Calibri"/>
              </a:rPr>
              <a:t>Diversity and inclusion (for students with a UK home address)</a:t>
            </a:r>
            <a:endParaRPr lang="en-GB" sz="1800" dirty="0"/>
          </a:p>
        </p:txBody>
      </p:sp>
    </p:spTree>
    <p:extLst>
      <p:ext uri="{BB962C8B-B14F-4D97-AF65-F5344CB8AC3E}">
        <p14:creationId xmlns:p14="http://schemas.microsoft.com/office/powerpoint/2010/main" val="39753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2" name="Rectangle 1">
            <a:extLst>
              <a:ext uri="{FF2B5EF4-FFF2-40B4-BE49-F238E27FC236}">
                <a16:creationId xmlns:a16="http://schemas.microsoft.com/office/drawing/2014/main" id="{B3B2088A-93A5-5339-4E07-EED4886AE769}"/>
              </a:ext>
            </a:extLst>
          </p:cNvPr>
          <p:cNvSpPr/>
          <p:nvPr/>
        </p:nvSpPr>
        <p:spPr>
          <a:xfrm>
            <a:off x="7400041" y="2215299"/>
            <a:ext cx="4081806" cy="3280528"/>
          </a:xfrm>
          <a:prstGeom prst="rect">
            <a:avLst/>
          </a:prstGeom>
          <a:solidFill>
            <a:srgbClr val="F315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GB" altLang="en-US" sz="1800" b="1" dirty="0">
                <a:latin typeface="+mj-lt"/>
                <a:ea typeface="+mn-ea"/>
              </a:rPr>
              <a:t>UCAS’ similarity detection service: </a:t>
            </a:r>
          </a:p>
          <a:p>
            <a:pPr algn="ctr" eaLnBrk="1" hangingPunct="1"/>
            <a:r>
              <a:rPr lang="en-US" altLang="en-US" sz="1800" b="1" dirty="0">
                <a:latin typeface="+mj-lt"/>
                <a:ea typeface="+mn-ea"/>
              </a:rPr>
              <a:t>every personal statement is run through software to check for plagiarism</a:t>
            </a:r>
            <a:r>
              <a:rPr lang="en-US" altLang="en-US" sz="1800" b="1" dirty="0">
                <a:solidFill>
                  <a:srgbClr val="595959"/>
                </a:solidFill>
                <a:latin typeface="+mj-lt"/>
              </a:rPr>
              <a:t>. </a:t>
            </a:r>
          </a:p>
        </p:txBody>
      </p:sp>
      <p:sp>
        <p:nvSpPr>
          <p:cNvPr id="6" name="Title 1">
            <a:extLst>
              <a:ext uri="{FF2B5EF4-FFF2-40B4-BE49-F238E27FC236}">
                <a16:creationId xmlns:a16="http://schemas.microsoft.com/office/drawing/2014/main" id="{0697911A-F08D-B6C9-3804-A1B4F3E71185}"/>
              </a:ext>
            </a:extLst>
          </p:cNvPr>
          <p:cNvSpPr txBox="1">
            <a:spLocks noGrp="1"/>
          </p:cNvSpPr>
          <p:nvPr>
            <p:ph type="title"/>
          </p:nvPr>
        </p:nvSpPr>
        <p:spPr>
          <a:xfrm>
            <a:off x="334689" y="1522158"/>
            <a:ext cx="8228008" cy="1069793"/>
          </a:xfrm>
        </p:spPr>
        <p:txBody>
          <a:bodyPr/>
          <a:lstStyle/>
          <a:p>
            <a:pPr lvl="0"/>
            <a:r>
              <a:rPr lang="en-US" sz="3200" b="1" dirty="0"/>
              <a:t>The personal statement </a:t>
            </a:r>
            <a:endParaRPr lang="en-GB" b="1" dirty="0"/>
          </a:p>
        </p:txBody>
      </p:sp>
      <p:grpSp>
        <p:nvGrpSpPr>
          <p:cNvPr id="7" name="TextBox 2">
            <a:extLst>
              <a:ext uri="{FF2B5EF4-FFF2-40B4-BE49-F238E27FC236}">
                <a16:creationId xmlns:a16="http://schemas.microsoft.com/office/drawing/2014/main" id="{D78DFD00-7762-BB87-E4EA-78FA099706C3}"/>
              </a:ext>
            </a:extLst>
          </p:cNvPr>
          <p:cNvGrpSpPr/>
          <p:nvPr/>
        </p:nvGrpSpPr>
        <p:grpSpPr>
          <a:xfrm>
            <a:off x="430125" y="2606653"/>
            <a:ext cx="6178065" cy="3831853"/>
            <a:chOff x="448979" y="1060658"/>
            <a:chExt cx="5248117" cy="3237634"/>
          </a:xfrm>
        </p:grpSpPr>
        <p:sp>
          <p:nvSpPr>
            <p:cNvPr id="8" name="Freeform: Shape 6">
              <a:extLst>
                <a:ext uri="{FF2B5EF4-FFF2-40B4-BE49-F238E27FC236}">
                  <a16:creationId xmlns:a16="http://schemas.microsoft.com/office/drawing/2014/main" id="{17787598-090A-76B0-FDCF-1C1CE5DB67AB}"/>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Rectangle 9" descr="Gavel">
              <a:extLst>
                <a:ext uri="{FF2B5EF4-FFF2-40B4-BE49-F238E27FC236}">
                  <a16:creationId xmlns:a16="http://schemas.microsoft.com/office/drawing/2014/main" id="{4BD2E583-37AB-0A8E-6A22-E8C7A007C8A2}"/>
                </a:ext>
              </a:extLst>
            </p:cNvPr>
            <p:cNvSpPr/>
            <p:nvPr/>
          </p:nvSpPr>
          <p:spPr>
            <a:xfrm>
              <a:off x="565172" y="1147087"/>
              <a:ext cx="211262" cy="211262"/>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Freeform: Shape 8">
              <a:extLst>
                <a:ext uri="{FF2B5EF4-FFF2-40B4-BE49-F238E27FC236}">
                  <a16:creationId xmlns:a16="http://schemas.microsoft.com/office/drawing/2014/main" id="{5C9BBE96-0095-CF45-4361-89811F6E21C5}"/>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dirty="0">
                  <a:solidFill>
                    <a:srgbClr val="1F2834"/>
                  </a:solidFill>
                  <a:uFillTx/>
                  <a:latin typeface="Calibri Light"/>
                  <a:ea typeface="ＭＳ Ｐゴシック"/>
                </a:rPr>
                <a:t>The only section students have full control over</a:t>
              </a:r>
              <a:endParaRPr lang="en-US" sz="1400" b="1" i="0" u="none" strike="noStrike" kern="1200" cap="none" spc="0" baseline="0" dirty="0">
                <a:solidFill>
                  <a:srgbClr val="1F2834"/>
                </a:solidFill>
                <a:uFillTx/>
                <a:latin typeface="Calibri Light"/>
              </a:endParaRPr>
            </a:p>
          </p:txBody>
        </p:sp>
        <p:sp>
          <p:nvSpPr>
            <p:cNvPr id="12" name="Freeform: Shape 9">
              <a:extLst>
                <a:ext uri="{FF2B5EF4-FFF2-40B4-BE49-F238E27FC236}">
                  <a16:creationId xmlns:a16="http://schemas.microsoft.com/office/drawing/2014/main" id="{F929BFF5-371A-BDB1-1634-48399C101075}"/>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3" name="Rectangle 12" descr="Cheers">
              <a:extLst>
                <a:ext uri="{FF2B5EF4-FFF2-40B4-BE49-F238E27FC236}">
                  <a16:creationId xmlns:a16="http://schemas.microsoft.com/office/drawing/2014/main" id="{8C8DAE63-E8FD-5F49-CC91-1C81A954D203}"/>
                </a:ext>
              </a:extLst>
            </p:cNvPr>
            <p:cNvSpPr/>
            <p:nvPr/>
          </p:nvSpPr>
          <p:spPr>
            <a:xfrm>
              <a:off x="565172" y="1627229"/>
              <a:ext cx="211262" cy="211262"/>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4" name="Freeform: Shape 11">
              <a:extLst>
                <a:ext uri="{FF2B5EF4-FFF2-40B4-BE49-F238E27FC236}">
                  <a16:creationId xmlns:a16="http://schemas.microsoft.com/office/drawing/2014/main" id="{0C44BA5F-CD1A-F4A4-D622-5A244B9010A5}"/>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dirty="0">
                  <a:solidFill>
                    <a:srgbClr val="1F2834"/>
                  </a:solidFill>
                  <a:uFillTx/>
                  <a:latin typeface="Calibri Light"/>
                  <a:ea typeface="ＭＳ Ｐゴシック"/>
                </a:rPr>
                <a:t>       Students only chance to market themselves individually</a:t>
              </a:r>
              <a:endParaRPr lang="en-US" sz="1400" b="1" i="0" u="none" strike="noStrike" kern="1200" cap="none" spc="0" baseline="0" dirty="0">
                <a:solidFill>
                  <a:srgbClr val="1F2834"/>
                </a:solidFill>
                <a:uFillTx/>
                <a:latin typeface="Calibri Light"/>
              </a:endParaRPr>
            </a:p>
          </p:txBody>
        </p:sp>
        <p:sp>
          <p:nvSpPr>
            <p:cNvPr id="15" name="Freeform: Shape 12">
              <a:extLst>
                <a:ext uri="{FF2B5EF4-FFF2-40B4-BE49-F238E27FC236}">
                  <a16:creationId xmlns:a16="http://schemas.microsoft.com/office/drawing/2014/main" id="{1F7F27E0-9DC2-54BD-04C8-3F143369E7B1}"/>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6" name="Rectangle 15" descr="Joker Hat">
              <a:extLst>
                <a:ext uri="{FF2B5EF4-FFF2-40B4-BE49-F238E27FC236}">
                  <a16:creationId xmlns:a16="http://schemas.microsoft.com/office/drawing/2014/main" id="{C6EEF862-7A34-B142-0E8E-08D7DCC9C102}"/>
                </a:ext>
              </a:extLst>
            </p:cNvPr>
            <p:cNvSpPr/>
            <p:nvPr/>
          </p:nvSpPr>
          <p:spPr>
            <a:xfrm>
              <a:off x="565172" y="2107371"/>
              <a:ext cx="211262" cy="211262"/>
            </a:xfrm>
            <a:prstGeom prst="rect">
              <a:avLst/>
            </a:prstGeom>
            <a:blipFill>
              <a:blip r:embed="rId8">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7" name="Freeform: Shape 14">
              <a:extLst>
                <a:ext uri="{FF2B5EF4-FFF2-40B4-BE49-F238E27FC236}">
                  <a16:creationId xmlns:a16="http://schemas.microsoft.com/office/drawing/2014/main" id="{EB782901-A207-271C-5A81-BCBCF62ADA32}"/>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dirty="0">
                  <a:solidFill>
                    <a:srgbClr val="1F2834"/>
                  </a:solidFill>
                  <a:uFillTx/>
                  <a:latin typeface="Calibri Light"/>
                  <a:ea typeface="ＭＳ Ｐゴシック"/>
                </a:rPr>
                <a:t>The same for all choices</a:t>
              </a:r>
              <a:endParaRPr lang="en-GB" sz="1400" b="1" i="0" u="none" strike="noStrike" kern="1200" cap="none" spc="0" baseline="0" dirty="0">
                <a:solidFill>
                  <a:srgbClr val="1F2834"/>
                </a:solidFill>
                <a:uFillTx/>
                <a:latin typeface="Calibri Light"/>
              </a:endParaRPr>
            </a:p>
          </p:txBody>
        </p:sp>
        <p:sp>
          <p:nvSpPr>
            <p:cNvPr id="18" name="Freeform: Shape 15">
              <a:extLst>
                <a:ext uri="{FF2B5EF4-FFF2-40B4-BE49-F238E27FC236}">
                  <a16:creationId xmlns:a16="http://schemas.microsoft.com/office/drawing/2014/main" id="{6FF74620-1B2C-DF17-4068-CF92638628B8}"/>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9" name="Rectangle 18" descr="Thumbs Up Sign">
              <a:extLst>
                <a:ext uri="{FF2B5EF4-FFF2-40B4-BE49-F238E27FC236}">
                  <a16:creationId xmlns:a16="http://schemas.microsoft.com/office/drawing/2014/main" id="{CB4F2712-5343-9BC4-ABAB-E0AC30953F47}"/>
                </a:ext>
              </a:extLst>
            </p:cNvPr>
            <p:cNvSpPr/>
            <p:nvPr/>
          </p:nvSpPr>
          <p:spPr>
            <a:xfrm>
              <a:off x="565172" y="2587514"/>
              <a:ext cx="211262" cy="211262"/>
            </a:xfrm>
            <a:prstGeom prst="rect">
              <a:avLst/>
            </a:prstGeom>
            <a:blipFill>
              <a:blip r:embed="rId10">
                <a:alphaModFix/>
                <a:extLst>
                  <a:ext uri="{96DAC541-7B7A-43D3-8B79-37D633B846F1}">
                    <asvg:svgBlip xmlns:asvg="http://schemas.microsoft.com/office/drawing/2016/SVG/main" r:embed="rId11"/>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0" name="Freeform: Shape 17">
              <a:extLst>
                <a:ext uri="{FF2B5EF4-FFF2-40B4-BE49-F238E27FC236}">
                  <a16:creationId xmlns:a16="http://schemas.microsoft.com/office/drawing/2014/main" id="{1FE59B8D-5CA5-B1D6-26B8-C7ADFBB0AFED}"/>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a:solidFill>
                    <a:srgbClr val="1F2834"/>
                  </a:solidFill>
                  <a:uFillTx/>
                  <a:latin typeface="Calibri Light"/>
                  <a:ea typeface="ＭＳ Ｐゴシック"/>
                </a:rPr>
                <a:t>A maximum of 4,000 characters, or 47 lines</a:t>
              </a:r>
              <a:endParaRPr lang="en-US" sz="1400" b="1" i="0" u="none" strike="noStrike" kern="1200" cap="none" spc="0" baseline="0">
                <a:solidFill>
                  <a:srgbClr val="1F2834"/>
                </a:solidFill>
                <a:uFillTx/>
                <a:latin typeface="Calibri Light"/>
              </a:endParaRPr>
            </a:p>
          </p:txBody>
        </p:sp>
        <p:sp>
          <p:nvSpPr>
            <p:cNvPr id="21" name="Freeform: Shape 18">
              <a:extLst>
                <a:ext uri="{FF2B5EF4-FFF2-40B4-BE49-F238E27FC236}">
                  <a16:creationId xmlns:a16="http://schemas.microsoft.com/office/drawing/2014/main" id="{A70BCC60-575F-37FA-F6E5-9CE6BDDDC55A}"/>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2" name="Rectangle 21" descr="Group">
              <a:extLst>
                <a:ext uri="{FF2B5EF4-FFF2-40B4-BE49-F238E27FC236}">
                  <a16:creationId xmlns:a16="http://schemas.microsoft.com/office/drawing/2014/main" id="{12147D3D-ACBB-E6C3-5C19-A2B82A978585}"/>
                </a:ext>
              </a:extLst>
            </p:cNvPr>
            <p:cNvSpPr/>
            <p:nvPr/>
          </p:nvSpPr>
          <p:spPr>
            <a:xfrm>
              <a:off x="565172" y="3067656"/>
              <a:ext cx="211262" cy="211262"/>
            </a:xfrm>
            <a:prstGeom prst="rect">
              <a:avLst/>
            </a:prstGeom>
            <a:blipFill>
              <a:blip r:embed="rId12">
                <a:alphaModFix/>
                <a:extLst>
                  <a:ext uri="{96DAC541-7B7A-43D3-8B79-37D633B846F1}">
                    <asvg:svgBlip xmlns:asvg="http://schemas.microsoft.com/office/drawing/2016/SVG/main" r:embed="rId13"/>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3" name="Freeform: Shape 20">
              <a:extLst>
                <a:ext uri="{FF2B5EF4-FFF2-40B4-BE49-F238E27FC236}">
                  <a16:creationId xmlns:a16="http://schemas.microsoft.com/office/drawing/2014/main" id="{98D0C461-9B37-106C-AEA3-05A44CE950A3}"/>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dirty="0">
                  <a:solidFill>
                    <a:srgbClr val="1F2834"/>
                  </a:solidFill>
                  <a:uFillTx/>
                  <a:latin typeface="Calibri Light"/>
                  <a:ea typeface="ＭＳ Ｐゴシック"/>
                </a:rPr>
                <a:t>A minimum of 1,000 characters</a:t>
              </a:r>
              <a:endParaRPr lang="en-GB" sz="1400" b="1" i="0" u="none" strike="noStrike" kern="1200" cap="none" spc="0" baseline="0" dirty="0">
                <a:solidFill>
                  <a:srgbClr val="1F2834"/>
                </a:solidFill>
                <a:uFillTx/>
                <a:latin typeface="Calibri Light"/>
              </a:endParaRPr>
            </a:p>
          </p:txBody>
        </p:sp>
        <p:sp>
          <p:nvSpPr>
            <p:cNvPr id="24" name="Freeform: Shape 21">
              <a:extLst>
                <a:ext uri="{FF2B5EF4-FFF2-40B4-BE49-F238E27FC236}">
                  <a16:creationId xmlns:a16="http://schemas.microsoft.com/office/drawing/2014/main" id="{1C8127C7-67F4-73F9-0B2A-18E54F8F5044}"/>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5" name="Freeform: Shape 23">
              <a:extLst>
                <a:ext uri="{FF2B5EF4-FFF2-40B4-BE49-F238E27FC236}">
                  <a16:creationId xmlns:a16="http://schemas.microsoft.com/office/drawing/2014/main" id="{593065F6-F7F2-8629-CEC1-1A8A820BD98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dirty="0">
                  <a:solidFill>
                    <a:srgbClr val="1F2834"/>
                  </a:solidFill>
                  <a:uFillTx/>
                  <a:latin typeface="Calibri Light"/>
                  <a:ea typeface="ＭＳ Ｐゴシック"/>
                </a:rPr>
                <a:t>There isn’t a spelling or grammar check</a:t>
              </a:r>
              <a:endParaRPr lang="en-GB" sz="1400" b="1" i="0" u="none" strike="noStrike" kern="1200" cap="none" spc="0" baseline="0" dirty="0">
                <a:solidFill>
                  <a:srgbClr val="1F2834"/>
                </a:solidFill>
                <a:uFillTx/>
                <a:latin typeface="Calibri Light"/>
              </a:endParaRPr>
            </a:p>
          </p:txBody>
        </p:sp>
        <p:sp>
          <p:nvSpPr>
            <p:cNvPr id="26" name="Freeform: Shape 24">
              <a:extLst>
                <a:ext uri="{FF2B5EF4-FFF2-40B4-BE49-F238E27FC236}">
                  <a16:creationId xmlns:a16="http://schemas.microsoft.com/office/drawing/2014/main" id="{AAC6C86F-4ED8-A0F3-5D5E-2C4C7FCCAEE0}"/>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Rectangle 26" descr="Irritant">
              <a:extLst>
                <a:ext uri="{FF2B5EF4-FFF2-40B4-BE49-F238E27FC236}">
                  <a16:creationId xmlns:a16="http://schemas.microsoft.com/office/drawing/2014/main" id="{226F559F-A6C7-C4AF-B482-12CE98EB8892}"/>
                </a:ext>
              </a:extLst>
            </p:cNvPr>
            <p:cNvSpPr/>
            <p:nvPr/>
          </p:nvSpPr>
          <p:spPr>
            <a:xfrm>
              <a:off x="565172" y="4027941"/>
              <a:ext cx="211262" cy="211262"/>
            </a:xfrm>
            <a:prstGeom prst="rect">
              <a:avLst/>
            </a:prstGeom>
            <a:blipFill>
              <a:blip r:embed="rId14">
                <a:alphaModFix/>
                <a:extLst>
                  <a:ext uri="{96DAC541-7B7A-43D3-8B79-37D633B846F1}">
                    <asvg:svgBlip xmlns:asvg="http://schemas.microsoft.com/office/drawing/2016/SVG/main" r:embed="rId1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8" name="Freeform: Shape 26">
              <a:extLst>
                <a:ext uri="{FF2B5EF4-FFF2-40B4-BE49-F238E27FC236}">
                  <a16:creationId xmlns:a16="http://schemas.microsoft.com/office/drawing/2014/main" id="{93C5591A-4F5F-9793-F562-2D92EEA94B02}"/>
                </a:ext>
              </a:extLst>
            </p:cNvPr>
            <p:cNvSpPr/>
            <p:nvPr/>
          </p:nvSpPr>
          <p:spPr>
            <a:xfrm>
              <a:off x="892628" y="384831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1" i="0" u="none" strike="noStrike" kern="1200" cap="none" spc="0" baseline="0" dirty="0">
                  <a:solidFill>
                    <a:srgbClr val="1F2834"/>
                  </a:solidFill>
                  <a:uFillTx/>
                  <a:latin typeface="Calibri Light"/>
                </a:rPr>
                <a:t>No formatting is allowed</a:t>
              </a:r>
            </a:p>
          </p:txBody>
        </p:sp>
      </p:grpSp>
    </p:spTree>
    <p:extLst>
      <p:ext uri="{BB962C8B-B14F-4D97-AF65-F5344CB8AC3E}">
        <p14:creationId xmlns:p14="http://schemas.microsoft.com/office/powerpoint/2010/main" val="75797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6">
            <a:extLst>
              <a:ext uri="{FF2B5EF4-FFF2-40B4-BE49-F238E27FC236}">
                <a16:creationId xmlns:a16="http://schemas.microsoft.com/office/drawing/2014/main" id="{7382A834-D857-C4D7-F5B8-A5E37EE72473}"/>
              </a:ext>
            </a:extLst>
          </p:cNvPr>
          <p:cNvSpPr txBox="1">
            <a:spLocks/>
          </p:cNvSpPr>
          <p:nvPr/>
        </p:nvSpPr>
        <p:spPr>
          <a:xfrm>
            <a:off x="757732" y="2244723"/>
            <a:ext cx="10430789" cy="1266659"/>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rPr>
              <a:t>Completing the UCAS application</a:t>
            </a:r>
          </a:p>
        </p:txBody>
      </p:sp>
      <p:graphicFrame>
        <p:nvGraphicFramePr>
          <p:cNvPr id="6" name="Diagram 5">
            <a:extLst>
              <a:ext uri="{FF2B5EF4-FFF2-40B4-BE49-F238E27FC236}">
                <a16:creationId xmlns:a16="http://schemas.microsoft.com/office/drawing/2014/main" id="{D8F80E27-34FA-2F2D-56D0-657682A84570}"/>
              </a:ext>
            </a:extLst>
          </p:cNvPr>
          <p:cNvGraphicFramePr/>
          <p:nvPr>
            <p:extLst>
              <p:ext uri="{D42A27DB-BD31-4B8C-83A1-F6EECF244321}">
                <p14:modId xmlns:p14="http://schemas.microsoft.com/office/powerpoint/2010/main" val="196913583"/>
              </p:ext>
            </p:extLst>
          </p:nvPr>
        </p:nvGraphicFramePr>
        <p:xfrm>
          <a:off x="276446" y="1949502"/>
          <a:ext cx="11831473" cy="5191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11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sp>
        <p:nvSpPr>
          <p:cNvPr id="6" name="TextBox 2">
            <a:extLst>
              <a:ext uri="{FF2B5EF4-FFF2-40B4-BE49-F238E27FC236}">
                <a16:creationId xmlns:a16="http://schemas.microsoft.com/office/drawing/2014/main" id="{78DA6344-4A6D-10FC-9013-46D7BC743EE9}"/>
              </a:ext>
            </a:extLst>
          </p:cNvPr>
          <p:cNvSpPr txBox="1"/>
          <p:nvPr/>
        </p:nvSpPr>
        <p:spPr>
          <a:xfrm>
            <a:off x="711596" y="1998073"/>
            <a:ext cx="6308509" cy="335612"/>
          </a:xfrm>
          <a:prstGeom prst="rect">
            <a:avLst/>
          </a:prstGeom>
          <a:noFill/>
          <a:ln cap="flat">
            <a:noFill/>
          </a:ln>
        </p:spPr>
        <p:txBody>
          <a:bodyPr vert="horz" wrap="square" lIns="121916" tIns="60963" rIns="121916" bIns="60963" anchor="b" anchorCtr="0" compatLnSpc="1">
            <a:noAutofit/>
          </a:bodyPr>
          <a:lstStyle/>
          <a:p>
            <a:pPr>
              <a:defRPr/>
            </a:pPr>
            <a:r>
              <a:rPr lang="en-GB" sz="3200" b="1" dirty="0"/>
              <a:t>UCAS – an independent charity</a:t>
            </a:r>
            <a:endParaRPr lang="en-GB" sz="3200" dirty="0"/>
          </a:p>
        </p:txBody>
      </p:sp>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12" name="TextBox 11">
            <a:extLst>
              <a:ext uri="{FF2B5EF4-FFF2-40B4-BE49-F238E27FC236}">
                <a16:creationId xmlns:a16="http://schemas.microsoft.com/office/drawing/2014/main" id="{6A6E5177-6C1A-FC0A-FAD2-42B4735C3966}"/>
              </a:ext>
            </a:extLst>
          </p:cNvPr>
          <p:cNvSpPr txBox="1"/>
          <p:nvPr/>
        </p:nvSpPr>
        <p:spPr>
          <a:xfrm>
            <a:off x="936548" y="2262158"/>
            <a:ext cx="4572000" cy="4524315"/>
          </a:xfrm>
          <a:prstGeom prst="rect">
            <a:avLst/>
          </a:prstGeom>
          <a:noFill/>
        </p:spPr>
        <p:txBody>
          <a:bodyPr wrap="square">
            <a:spAutoFit/>
          </a:bodyPr>
          <a:lstStyle/>
          <a:p>
            <a:pPr marL="0" indent="0">
              <a:buClr>
                <a:srgbClr val="E00023"/>
              </a:buClr>
              <a:buNone/>
              <a:defRPr/>
            </a:pPr>
            <a:r>
              <a:rPr lang="en-GB" sz="2400" b="1" dirty="0">
                <a:latin typeface="+mj-lt"/>
              </a:rPr>
              <a:t>UCAS does:</a:t>
            </a:r>
          </a:p>
          <a:p>
            <a:pPr marL="0" indent="0">
              <a:buClr>
                <a:srgbClr val="E00023"/>
              </a:buClr>
              <a:buNone/>
              <a:defRPr/>
            </a:pPr>
            <a:endParaRPr lang="en-GB" sz="2400" b="1" dirty="0">
              <a:latin typeface="+mj-lt"/>
            </a:endParaRPr>
          </a:p>
          <a:p>
            <a:pPr>
              <a:buClr>
                <a:srgbClr val="117882"/>
              </a:buClr>
              <a:buFont typeface="Wingdings" panose="05000000000000000000" pitchFamily="2" charset="2"/>
              <a:buChar char="ü"/>
              <a:defRPr/>
            </a:pPr>
            <a:r>
              <a:rPr lang="en-GB" sz="2400" dirty="0">
                <a:latin typeface="+mj-lt"/>
              </a:rPr>
              <a:t> process applications</a:t>
            </a:r>
          </a:p>
          <a:p>
            <a:pPr>
              <a:buClr>
                <a:srgbClr val="117882"/>
              </a:buClr>
              <a:buFont typeface="Wingdings" panose="05000000000000000000" pitchFamily="2" charset="2"/>
              <a:buChar char="ü"/>
              <a:defRPr/>
            </a:pPr>
            <a:endParaRPr lang="en-GB" sz="2400" dirty="0">
              <a:latin typeface="+mj-lt"/>
            </a:endParaRPr>
          </a:p>
          <a:p>
            <a:pPr>
              <a:buClr>
                <a:srgbClr val="117882"/>
              </a:buClr>
              <a:buFont typeface="Wingdings" panose="05000000000000000000" pitchFamily="2" charset="2"/>
              <a:buChar char="ü"/>
              <a:defRPr/>
            </a:pPr>
            <a:r>
              <a:rPr lang="en-GB" sz="2400" dirty="0">
                <a:latin typeface="+mj-lt"/>
              </a:rPr>
              <a:t> provide information, advice, and training</a:t>
            </a:r>
          </a:p>
          <a:p>
            <a:pPr>
              <a:buClr>
                <a:srgbClr val="117882"/>
              </a:buClr>
              <a:buFont typeface="Wingdings" panose="05000000000000000000" pitchFamily="2" charset="2"/>
              <a:buChar char="ü"/>
              <a:defRPr/>
            </a:pPr>
            <a:endParaRPr lang="en-GB" sz="2400" dirty="0">
              <a:latin typeface="+mj-lt"/>
            </a:endParaRPr>
          </a:p>
          <a:p>
            <a:pPr>
              <a:buClr>
                <a:srgbClr val="117882"/>
              </a:buClr>
              <a:buFont typeface="Wingdings" panose="05000000000000000000" pitchFamily="2" charset="2"/>
              <a:buChar char="ü"/>
              <a:defRPr/>
            </a:pPr>
            <a:r>
              <a:rPr lang="en-GB" sz="2400" dirty="0">
                <a:latin typeface="+mj-lt"/>
              </a:rPr>
              <a:t> have a Fraud and Verification Team</a:t>
            </a:r>
          </a:p>
          <a:p>
            <a:pPr>
              <a:buClr>
                <a:srgbClr val="117882"/>
              </a:buClr>
              <a:buFont typeface="Wingdings" panose="05000000000000000000" pitchFamily="2" charset="2"/>
              <a:buChar char="ü"/>
              <a:defRPr/>
            </a:pPr>
            <a:endParaRPr lang="en-GB" sz="2400" dirty="0">
              <a:latin typeface="+mj-lt"/>
            </a:endParaRPr>
          </a:p>
          <a:p>
            <a:pPr>
              <a:buClr>
                <a:srgbClr val="117882"/>
              </a:buClr>
              <a:buFont typeface="Wingdings" panose="05000000000000000000" pitchFamily="2" charset="2"/>
              <a:buChar char="ü"/>
              <a:defRPr/>
            </a:pPr>
            <a:r>
              <a:rPr lang="en-GB" sz="2400" dirty="0">
                <a:latin typeface="+mj-lt"/>
              </a:rPr>
              <a:t> take part in education sector engagement</a:t>
            </a:r>
          </a:p>
        </p:txBody>
      </p:sp>
      <p:sp>
        <p:nvSpPr>
          <p:cNvPr id="13" name="Rectangle 12">
            <a:extLst>
              <a:ext uri="{FF2B5EF4-FFF2-40B4-BE49-F238E27FC236}">
                <a16:creationId xmlns:a16="http://schemas.microsoft.com/office/drawing/2014/main" id="{47EFAFDD-4E67-B6B8-A796-19854B3C9742}"/>
              </a:ext>
            </a:extLst>
          </p:cNvPr>
          <p:cNvSpPr>
            <a:spLocks noChangeArrowheads="1"/>
          </p:cNvSpPr>
          <p:nvPr/>
        </p:nvSpPr>
        <p:spPr bwMode="auto">
          <a:xfrm>
            <a:off x="7146709" y="2333685"/>
            <a:ext cx="3407129"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rgbClr val="E00023"/>
              </a:buClr>
              <a:buNone/>
              <a:defRPr/>
            </a:pPr>
            <a:r>
              <a:rPr lang="en-GB" sz="2400" b="1" dirty="0">
                <a:latin typeface="+mj-lt"/>
              </a:rPr>
              <a:t>UCAS doesn’t:</a:t>
            </a:r>
          </a:p>
          <a:p>
            <a:pPr>
              <a:buClr>
                <a:srgbClr val="E00023"/>
              </a:buClr>
              <a:buFont typeface="Calibri" panose="020F0502020204030204" pitchFamily="34" charset="0"/>
              <a:buChar char="ꭗ"/>
              <a:defRPr/>
            </a:pPr>
            <a:r>
              <a:rPr lang="en-GB" sz="2400" dirty="0">
                <a:latin typeface="+mj-lt"/>
              </a:rPr>
              <a:t>suggest courses or universities</a:t>
            </a:r>
          </a:p>
          <a:p>
            <a:pPr>
              <a:buClr>
                <a:srgbClr val="E00023"/>
              </a:buClr>
              <a:buFont typeface="Calibri" panose="020F0502020204030204" pitchFamily="34" charset="0"/>
              <a:buChar char="ꭗ"/>
              <a:defRPr/>
            </a:pPr>
            <a:endParaRPr lang="en-GB" sz="2400" dirty="0">
              <a:latin typeface="+mj-lt"/>
            </a:endParaRPr>
          </a:p>
          <a:p>
            <a:pPr>
              <a:buClr>
                <a:srgbClr val="E00023"/>
              </a:buClr>
              <a:buFont typeface="Calibri" panose="020F0502020204030204" pitchFamily="34" charset="0"/>
              <a:buChar char="ꭗ"/>
              <a:defRPr/>
            </a:pPr>
            <a:r>
              <a:rPr lang="en-GB" sz="2400" dirty="0">
                <a:latin typeface="+mj-lt"/>
              </a:rPr>
              <a:t>make decisions or offers</a:t>
            </a:r>
          </a:p>
          <a:p>
            <a:pPr>
              <a:buClr>
                <a:srgbClr val="E00023"/>
              </a:buClr>
              <a:buFont typeface="Calibri" panose="020F0502020204030204" pitchFamily="34" charset="0"/>
              <a:buChar char="ꭗ"/>
              <a:defRPr/>
            </a:pPr>
            <a:endParaRPr lang="en-GB" sz="2400" dirty="0">
              <a:latin typeface="+mj-lt"/>
            </a:endParaRPr>
          </a:p>
          <a:p>
            <a:pPr>
              <a:buClr>
                <a:srgbClr val="E00023"/>
              </a:buClr>
              <a:buFont typeface="Calibri" panose="020F0502020204030204" pitchFamily="34" charset="0"/>
              <a:buChar char="ꭗ"/>
              <a:defRPr/>
            </a:pPr>
            <a:r>
              <a:rPr lang="en-GB" sz="2400" dirty="0">
                <a:latin typeface="+mj-lt"/>
              </a:rPr>
              <a:t>advise on finance, immigration, or visas for individuals</a:t>
            </a:r>
          </a:p>
        </p:txBody>
      </p:sp>
    </p:spTree>
    <p:extLst>
      <p:ext uri="{BB962C8B-B14F-4D97-AF65-F5344CB8AC3E}">
        <p14:creationId xmlns:p14="http://schemas.microsoft.com/office/powerpoint/2010/main" val="3900548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pic>
        <p:nvPicPr>
          <p:cNvPr id="5" name="Picture 4">
            <a:extLst>
              <a:ext uri="{FF2B5EF4-FFF2-40B4-BE49-F238E27FC236}">
                <a16:creationId xmlns:a16="http://schemas.microsoft.com/office/drawing/2014/main" id="{E797BCEC-CDCA-CFFD-6543-3BB149798104}"/>
              </a:ext>
            </a:extLst>
          </p:cNvPr>
          <p:cNvPicPr>
            <a:picLocks noChangeAspect="1"/>
          </p:cNvPicPr>
          <p:nvPr/>
        </p:nvPicPr>
        <p:blipFill>
          <a:blip r:embed="rId4"/>
          <a:stretch>
            <a:fillRect/>
          </a:stretch>
        </p:blipFill>
        <p:spPr>
          <a:xfrm>
            <a:off x="8115420" y="2031996"/>
            <a:ext cx="2608901" cy="4107081"/>
          </a:xfrm>
          <a:prstGeom prst="rect">
            <a:avLst/>
          </a:prstGeom>
        </p:spPr>
      </p:pic>
      <p:sp>
        <p:nvSpPr>
          <p:cNvPr id="6" name="Title 1">
            <a:extLst>
              <a:ext uri="{FF2B5EF4-FFF2-40B4-BE49-F238E27FC236}">
                <a16:creationId xmlns:a16="http://schemas.microsoft.com/office/drawing/2014/main" id="{765AAF01-F413-D40A-F11A-EDE438860F84}"/>
              </a:ext>
            </a:extLst>
          </p:cNvPr>
          <p:cNvSpPr txBox="1">
            <a:spLocks noGrp="1"/>
          </p:cNvSpPr>
          <p:nvPr>
            <p:ph type="title"/>
          </p:nvPr>
        </p:nvSpPr>
        <p:spPr>
          <a:xfrm>
            <a:off x="403234" y="1720417"/>
            <a:ext cx="8228008" cy="1069976"/>
          </a:xfrm>
          <a:prstGeom prst="rect">
            <a:avLst/>
          </a:prstGeom>
          <a:noFill/>
          <a:ln>
            <a:noFill/>
          </a:ln>
        </p:spPr>
        <p:txBody>
          <a:bodyPr vert="horz" wrap="square" lIns="91440" tIns="45720" rIns="91440" bIns="45720" anchor="b" anchorCtr="0" compatLnSpc="1">
            <a:normAutofit/>
          </a:bodyPr>
          <a:lstStyle/>
          <a:p>
            <a:pPr lvl="0"/>
            <a:r>
              <a:rPr lang="en-GB" sz="3200" b="1" dirty="0"/>
              <a:t>Tracking applications</a:t>
            </a:r>
          </a:p>
        </p:txBody>
      </p:sp>
      <p:sp>
        <p:nvSpPr>
          <p:cNvPr id="7" name="Content Placeholder 2">
            <a:extLst>
              <a:ext uri="{FF2B5EF4-FFF2-40B4-BE49-F238E27FC236}">
                <a16:creationId xmlns:a16="http://schemas.microsoft.com/office/drawing/2014/main" id="{805904FE-BC5C-5877-F3DF-B9EEFF46BAFE}"/>
              </a:ext>
            </a:extLst>
          </p:cNvPr>
          <p:cNvSpPr txBox="1">
            <a:spLocks/>
          </p:cNvSpPr>
          <p:nvPr/>
        </p:nvSpPr>
        <p:spPr>
          <a:xfrm>
            <a:off x="403234" y="2790394"/>
            <a:ext cx="7090870" cy="3660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buFont typeface="Arial" panose="020B0604020202020204" pitchFamily="34" charset="0"/>
              <a:buNone/>
            </a:pPr>
            <a:r>
              <a:rPr lang="en-US" sz="1800" dirty="0"/>
              <a:t>Students should head to ucas.com to track their application. Click your application to: </a:t>
            </a:r>
          </a:p>
          <a:p>
            <a:pPr>
              <a:spcBef>
                <a:spcPts val="300"/>
              </a:spcBef>
              <a:spcAft>
                <a:spcPts val="300"/>
              </a:spcAft>
              <a:buClr>
                <a:srgbClr val="836CD8"/>
              </a:buClr>
              <a:buFont typeface="Arial" pitchFamily="34"/>
              <a:buChar char="•"/>
            </a:pPr>
            <a:r>
              <a:rPr lang="en-GB" sz="1800" dirty="0"/>
              <a:t>follow the progress of their application 24/7</a:t>
            </a:r>
          </a:p>
          <a:p>
            <a:pPr>
              <a:spcBef>
                <a:spcPts val="300"/>
              </a:spcBef>
              <a:spcAft>
                <a:spcPts val="300"/>
              </a:spcAft>
              <a:buClr>
                <a:srgbClr val="836CD8"/>
              </a:buClr>
              <a:buFont typeface="Arial" pitchFamily="34"/>
              <a:buChar char="•"/>
            </a:pPr>
            <a:r>
              <a:rPr lang="en-GB" sz="1800" dirty="0"/>
              <a:t>see their choices and personal information</a:t>
            </a:r>
          </a:p>
          <a:p>
            <a:pPr>
              <a:spcBef>
                <a:spcPts val="300"/>
              </a:spcBef>
              <a:spcAft>
                <a:spcPts val="300"/>
              </a:spcAft>
              <a:buClr>
                <a:srgbClr val="836CD8"/>
              </a:buClr>
              <a:buFont typeface="Arial" pitchFamily="34"/>
              <a:buChar char="•"/>
            </a:pPr>
            <a:r>
              <a:rPr lang="en-GB" sz="1800" dirty="0"/>
              <a:t>view their offers</a:t>
            </a:r>
          </a:p>
          <a:p>
            <a:pPr>
              <a:spcBef>
                <a:spcPts val="300"/>
              </a:spcBef>
              <a:spcAft>
                <a:spcPts val="300"/>
              </a:spcAft>
              <a:buClr>
                <a:srgbClr val="836CD8"/>
              </a:buClr>
              <a:buFont typeface="Arial" pitchFamily="34"/>
              <a:buChar char="•"/>
            </a:pPr>
            <a:r>
              <a:rPr lang="en-GB" sz="1800" dirty="0"/>
              <a:t>reply to offers online</a:t>
            </a:r>
          </a:p>
          <a:p>
            <a:pPr>
              <a:spcBef>
                <a:spcPts val="300"/>
              </a:spcBef>
              <a:spcAft>
                <a:spcPts val="300"/>
              </a:spcAft>
              <a:buClr>
                <a:srgbClr val="E00023"/>
              </a:buClr>
            </a:pPr>
            <a:endParaRPr lang="en-GB" sz="1800" dirty="0"/>
          </a:p>
          <a:p>
            <a:pPr marL="358773" indent="-358773">
              <a:spcBef>
                <a:spcPts val="300"/>
              </a:spcBef>
              <a:spcAft>
                <a:spcPts val="300"/>
              </a:spcAft>
              <a:buFont typeface="Arial" panose="020B0604020202020204" pitchFamily="34" charset="0"/>
              <a:buNone/>
            </a:pPr>
            <a:r>
              <a:rPr lang="en-GB" sz="1800" dirty="0"/>
              <a:t>In Track, a student can hold up to two offers:</a:t>
            </a:r>
          </a:p>
          <a:p>
            <a:pPr marL="377820" lvl="1" indent="-285750">
              <a:spcBef>
                <a:spcPts val="300"/>
              </a:spcBef>
              <a:spcAft>
                <a:spcPts val="300"/>
              </a:spcAft>
              <a:buClr>
                <a:srgbClr val="836CD8"/>
              </a:buClr>
              <a:buFont typeface="Arial" pitchFamily="34"/>
              <a:buChar char="•"/>
            </a:pPr>
            <a:r>
              <a:rPr lang="en-GB" sz="1800" b="1" dirty="0"/>
              <a:t>firm</a:t>
            </a:r>
            <a:r>
              <a:rPr lang="en-GB" sz="1800" dirty="0"/>
              <a:t> </a:t>
            </a:r>
            <a:r>
              <a:rPr lang="en-GB" sz="1800" dirty="0">
                <a:latin typeface="Calibri Light" panose="020F0302020204030204" pitchFamily="34" charset="0"/>
                <a:ea typeface="Calibri" panose="020F0502020204030204" pitchFamily="34" charset="0"/>
                <a:cs typeface="Calibri Light" panose="020F0302020204030204" pitchFamily="34" charset="0"/>
              </a:rPr>
              <a:t>–</a:t>
            </a:r>
            <a:r>
              <a:rPr lang="en-GB" sz="1800" dirty="0"/>
              <a:t> if they meet the conditions of the offer they will be placed here</a:t>
            </a:r>
            <a:endParaRPr lang="en-GB" sz="1800" dirty="0">
              <a:cs typeface="Calibri"/>
            </a:endParaRPr>
          </a:p>
          <a:p>
            <a:pPr marL="377820" lvl="1" indent="-285750">
              <a:spcBef>
                <a:spcPts val="300"/>
              </a:spcBef>
              <a:spcAft>
                <a:spcPts val="300"/>
              </a:spcAft>
              <a:buClr>
                <a:srgbClr val="836CD8"/>
              </a:buClr>
              <a:buFont typeface="Arial" pitchFamily="34"/>
              <a:buChar char="•"/>
            </a:pPr>
            <a:r>
              <a:rPr lang="en-GB" sz="1800" b="1" dirty="0"/>
              <a:t>insurance</a:t>
            </a:r>
            <a:r>
              <a:rPr lang="en-GB" sz="1800" dirty="0"/>
              <a:t> – if they are not placed with their firm choice, they may be placed with their insurance choice.</a:t>
            </a:r>
          </a:p>
          <a:p>
            <a:endParaRPr lang="en-GB" sz="1400" dirty="0"/>
          </a:p>
        </p:txBody>
      </p:sp>
    </p:spTree>
    <p:extLst>
      <p:ext uri="{BB962C8B-B14F-4D97-AF65-F5344CB8AC3E}">
        <p14:creationId xmlns:p14="http://schemas.microsoft.com/office/powerpoint/2010/main" val="2358485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7" name="Title 1">
            <a:extLst>
              <a:ext uri="{FF2B5EF4-FFF2-40B4-BE49-F238E27FC236}">
                <a16:creationId xmlns:a16="http://schemas.microsoft.com/office/drawing/2014/main" id="{087264B1-BEEE-3888-1194-C4EC6223F96E}"/>
              </a:ext>
            </a:extLst>
          </p:cNvPr>
          <p:cNvSpPr>
            <a:spLocks noGrp="1"/>
          </p:cNvSpPr>
          <p:nvPr>
            <p:ph type="title"/>
          </p:nvPr>
        </p:nvSpPr>
        <p:spPr>
          <a:xfrm>
            <a:off x="-6927343" y="1669311"/>
            <a:ext cx="18798902" cy="2982298"/>
          </a:xfrm>
        </p:spPr>
        <p:txBody>
          <a:bodyPr>
            <a:normAutofit/>
          </a:bodyPr>
          <a:lstStyle/>
          <a:p>
            <a:r>
              <a:rPr lang="en-GB" sz="3200" dirty="0"/>
              <a:t>Decisions</a:t>
            </a:r>
          </a:p>
        </p:txBody>
      </p:sp>
      <p:sp>
        <p:nvSpPr>
          <p:cNvPr id="8" name="TextBox 7">
            <a:extLst>
              <a:ext uri="{FF2B5EF4-FFF2-40B4-BE49-F238E27FC236}">
                <a16:creationId xmlns:a16="http://schemas.microsoft.com/office/drawing/2014/main" id="{D638EF2A-CC79-89C7-E7AF-17B81A3F5023}"/>
              </a:ext>
            </a:extLst>
          </p:cNvPr>
          <p:cNvSpPr txBox="1"/>
          <p:nvPr/>
        </p:nvSpPr>
        <p:spPr>
          <a:xfrm>
            <a:off x="2285892" y="2788785"/>
            <a:ext cx="47061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personal statement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FS Albert Pro"/>
            </a:endParaRPr>
          </a:p>
        </p:txBody>
      </p:sp>
      <p:grpSp>
        <p:nvGrpSpPr>
          <p:cNvPr id="10" name="Group 9">
            <a:extLst>
              <a:ext uri="{FF2B5EF4-FFF2-40B4-BE49-F238E27FC236}">
                <a16:creationId xmlns:a16="http://schemas.microsoft.com/office/drawing/2014/main" id="{9D4A38C3-CA19-C831-7915-6B4E20D9B4C5}"/>
              </a:ext>
            </a:extLst>
          </p:cNvPr>
          <p:cNvGrpSpPr/>
          <p:nvPr/>
        </p:nvGrpSpPr>
        <p:grpSpPr>
          <a:xfrm>
            <a:off x="1086504" y="2091216"/>
            <a:ext cx="1143414" cy="1395138"/>
            <a:chOff x="2351913" y="2214831"/>
            <a:chExt cx="500456" cy="500456"/>
          </a:xfrm>
          <a:solidFill>
            <a:srgbClr val="5DB88D"/>
          </a:solidFill>
        </p:grpSpPr>
        <p:sp>
          <p:nvSpPr>
            <p:cNvPr id="11" name="Oval 10">
              <a:extLst>
                <a:ext uri="{FF2B5EF4-FFF2-40B4-BE49-F238E27FC236}">
                  <a16:creationId xmlns:a16="http://schemas.microsoft.com/office/drawing/2014/main" id="{DD7A386C-81C7-5815-0E9D-33EB5513583B}"/>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179054C-0CC7-620E-A451-03F8E10248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13" name="TextBox 12">
            <a:extLst>
              <a:ext uri="{FF2B5EF4-FFF2-40B4-BE49-F238E27FC236}">
                <a16:creationId xmlns:a16="http://schemas.microsoft.com/office/drawing/2014/main" id="{0ABA70F2-1EEE-F167-7B7C-011940CC58F1}"/>
              </a:ext>
            </a:extLst>
          </p:cNvPr>
          <p:cNvSpPr txBox="1"/>
          <p:nvPr/>
        </p:nvSpPr>
        <p:spPr>
          <a:xfrm>
            <a:off x="2297951" y="4465728"/>
            <a:ext cx="44703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qualifications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FS Albert Pro"/>
            </a:endParaRPr>
          </a:p>
        </p:txBody>
      </p:sp>
      <p:grpSp>
        <p:nvGrpSpPr>
          <p:cNvPr id="14" name="Group 13">
            <a:extLst>
              <a:ext uri="{FF2B5EF4-FFF2-40B4-BE49-F238E27FC236}">
                <a16:creationId xmlns:a16="http://schemas.microsoft.com/office/drawing/2014/main" id="{8DFA40E7-7AFA-FCDA-D9FB-A619A2B0AF56}"/>
              </a:ext>
            </a:extLst>
          </p:cNvPr>
          <p:cNvGrpSpPr/>
          <p:nvPr/>
        </p:nvGrpSpPr>
        <p:grpSpPr>
          <a:xfrm>
            <a:off x="1083162" y="3663482"/>
            <a:ext cx="1143414" cy="1395138"/>
            <a:chOff x="2351913" y="3010922"/>
            <a:chExt cx="500456" cy="500456"/>
          </a:xfrm>
          <a:solidFill>
            <a:srgbClr val="5DB88D"/>
          </a:solidFill>
        </p:grpSpPr>
        <p:sp>
          <p:nvSpPr>
            <p:cNvPr id="15" name="Oval 14">
              <a:extLst>
                <a:ext uri="{FF2B5EF4-FFF2-40B4-BE49-F238E27FC236}">
                  <a16:creationId xmlns:a16="http://schemas.microsoft.com/office/drawing/2014/main" id="{E3BDA6FF-46C2-834C-A608-F63AF072E4A3}"/>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2D63011-534F-45D7-DE4F-13031B5000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17" name="TextBox 16">
            <a:extLst>
              <a:ext uri="{FF2B5EF4-FFF2-40B4-BE49-F238E27FC236}">
                <a16:creationId xmlns:a16="http://schemas.microsoft.com/office/drawing/2014/main" id="{7BFE70F1-952D-A7D1-4B90-F40D49868CEC}"/>
              </a:ext>
            </a:extLst>
          </p:cNvPr>
          <p:cNvSpPr txBox="1"/>
          <p:nvPr/>
        </p:nvSpPr>
        <p:spPr>
          <a:xfrm>
            <a:off x="2345002" y="5876438"/>
            <a:ext cx="61730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reference </a:t>
            </a:r>
          </a:p>
        </p:txBody>
      </p:sp>
      <p:grpSp>
        <p:nvGrpSpPr>
          <p:cNvPr id="18" name="Group 17">
            <a:extLst>
              <a:ext uri="{FF2B5EF4-FFF2-40B4-BE49-F238E27FC236}">
                <a16:creationId xmlns:a16="http://schemas.microsoft.com/office/drawing/2014/main" id="{2396B848-5766-1151-4360-EA2790603A4C}"/>
              </a:ext>
            </a:extLst>
          </p:cNvPr>
          <p:cNvGrpSpPr/>
          <p:nvPr/>
        </p:nvGrpSpPr>
        <p:grpSpPr>
          <a:xfrm>
            <a:off x="1083161" y="5227707"/>
            <a:ext cx="1143414" cy="1395138"/>
            <a:chOff x="2764076" y="3801443"/>
            <a:chExt cx="500456" cy="500456"/>
          </a:xfrm>
          <a:solidFill>
            <a:srgbClr val="5DB88D"/>
          </a:solidFill>
        </p:grpSpPr>
        <p:sp>
          <p:nvSpPr>
            <p:cNvPr id="19" name="Oval 18">
              <a:extLst>
                <a:ext uri="{FF2B5EF4-FFF2-40B4-BE49-F238E27FC236}">
                  <a16:creationId xmlns:a16="http://schemas.microsoft.com/office/drawing/2014/main" id="{0CBEA09A-D101-3A5E-2AAC-DE3465E2902E}"/>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BC3C9AA-E218-820A-C6EF-A652266E0B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21" name="TextBox 20">
            <a:extLst>
              <a:ext uri="{FF2B5EF4-FFF2-40B4-BE49-F238E27FC236}">
                <a16:creationId xmlns:a16="http://schemas.microsoft.com/office/drawing/2014/main" id="{CEAB3B48-2145-2F9B-DB07-67C6C891D1D2}"/>
              </a:ext>
            </a:extLst>
          </p:cNvPr>
          <p:cNvSpPr txBox="1"/>
          <p:nvPr/>
        </p:nvSpPr>
        <p:spPr>
          <a:xfrm>
            <a:off x="1030530" y="1757803"/>
            <a:ext cx="894305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Universities and colleges will review the:</a:t>
            </a:r>
          </a:p>
        </p:txBody>
      </p:sp>
      <p:sp>
        <p:nvSpPr>
          <p:cNvPr id="22" name="TextBox 21">
            <a:extLst>
              <a:ext uri="{FF2B5EF4-FFF2-40B4-BE49-F238E27FC236}">
                <a16:creationId xmlns:a16="http://schemas.microsoft.com/office/drawing/2014/main" id="{9D6E6CCA-D979-2BE4-AF00-CFC8DA2A5FCE}"/>
              </a:ext>
            </a:extLst>
          </p:cNvPr>
          <p:cNvSpPr txBox="1"/>
          <p:nvPr/>
        </p:nvSpPr>
        <p:spPr>
          <a:xfrm>
            <a:off x="8549991" y="2788785"/>
            <a:ext cx="470619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a:rPr>
              <a:t>admissions</a:t>
            </a:r>
            <a:r>
              <a:rPr kumimoji="0" lang="en-US" b="1" i="0" u="none" strike="noStrike" kern="1200" cap="none" spc="0" normalizeH="0" baseline="0" noProof="0" dirty="0">
                <a:ln>
                  <a:noFill/>
                </a:ln>
                <a:effectLst/>
                <a:uLnTx/>
                <a:uFillTx/>
                <a:latin typeface="Calibri" panose="020F0502020204030204"/>
              </a:rPr>
              <a:t> test</a:t>
            </a:r>
            <a:endParaRPr kumimoji="0" lang="en-US" b="0" i="0" u="none" strike="noStrike" kern="1200" cap="none" spc="0" normalizeH="0" baseline="0" noProof="0" dirty="0">
              <a:ln>
                <a:noFill/>
              </a:ln>
              <a:effectLst/>
              <a:uLnTx/>
              <a:uFillTx/>
              <a:latin typeface="Calibri" panose="020F0502020204030204"/>
              <a:cs typeface="FS Albert Pro"/>
            </a:endParaRPr>
          </a:p>
        </p:txBody>
      </p:sp>
      <p:sp>
        <p:nvSpPr>
          <p:cNvPr id="23" name="TextBox 22">
            <a:extLst>
              <a:ext uri="{FF2B5EF4-FFF2-40B4-BE49-F238E27FC236}">
                <a16:creationId xmlns:a16="http://schemas.microsoft.com/office/drawing/2014/main" id="{900B2F34-3EBE-F539-AF23-BD937DC4D0E5}"/>
              </a:ext>
            </a:extLst>
          </p:cNvPr>
          <p:cNvSpPr txBox="1"/>
          <p:nvPr/>
        </p:nvSpPr>
        <p:spPr>
          <a:xfrm>
            <a:off x="8580249" y="4385333"/>
            <a:ext cx="4470389" cy="369332"/>
          </a:xfrm>
          <a:prstGeom prst="rect">
            <a:avLst/>
          </a:prstGeom>
          <a:noFill/>
        </p:spPr>
        <p:txBody>
          <a:bodyPr wrap="square" lIns="91440" tIns="45720" rIns="91440" bIns="45720" rtlCol="0" anchor="t">
            <a:spAutoFit/>
          </a:bodyPr>
          <a:lstStyle/>
          <a:p>
            <a:pPr>
              <a:defRPr/>
            </a:pPr>
            <a:r>
              <a:rPr lang="en-US" b="1" dirty="0">
                <a:latin typeface="Calibri" panose="020F0502020204030204"/>
              </a:rPr>
              <a:t>interview </a:t>
            </a:r>
            <a:endParaRPr kumimoji="0" lang="en-US" b="1" i="0" u="none" strike="noStrike" kern="1200" cap="none" spc="0" normalizeH="0" baseline="0" noProof="0" dirty="0">
              <a:ln>
                <a:noFill/>
              </a:ln>
              <a:solidFill>
                <a:prstClr val="black"/>
              </a:solidFill>
              <a:effectLst/>
              <a:uLnTx/>
              <a:uFillTx/>
              <a:latin typeface="Calibri" panose="020F0502020204030204"/>
            </a:endParaRPr>
          </a:p>
        </p:txBody>
      </p:sp>
      <p:sp>
        <p:nvSpPr>
          <p:cNvPr id="24" name="TextBox 23">
            <a:extLst>
              <a:ext uri="{FF2B5EF4-FFF2-40B4-BE49-F238E27FC236}">
                <a16:creationId xmlns:a16="http://schemas.microsoft.com/office/drawing/2014/main" id="{C9B44CD4-EE54-31F9-EB4C-8E7D3BF9CB90}"/>
              </a:ext>
            </a:extLst>
          </p:cNvPr>
          <p:cNvSpPr txBox="1"/>
          <p:nvPr/>
        </p:nvSpPr>
        <p:spPr>
          <a:xfrm>
            <a:off x="8554387" y="5765139"/>
            <a:ext cx="617309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a:rPr>
              <a:t>portfolio</a:t>
            </a:r>
            <a:r>
              <a:rPr kumimoji="0" lang="en-US" b="1" i="0" u="none" strike="noStrike" kern="1200" cap="none" spc="0" normalizeH="0" baseline="0" noProof="0" dirty="0">
                <a:ln>
                  <a:noFill/>
                </a:ln>
                <a:effectLst/>
                <a:uLnTx/>
                <a:uFillTx/>
                <a:latin typeface="Calibri" panose="020F0502020204030204"/>
              </a:rPr>
              <a:t>/audition</a:t>
            </a:r>
            <a:endParaRPr kumimoji="0" lang="en-US" b="0" i="0" u="none" strike="noStrike" kern="1200" cap="none" spc="0" normalizeH="0" baseline="0" noProof="0" dirty="0">
              <a:ln>
                <a:noFill/>
              </a:ln>
              <a:effectLst/>
              <a:uLnTx/>
              <a:uFillTx/>
              <a:latin typeface="Calibri" panose="020F0502020204030204"/>
              <a:cs typeface="FS Albert Pro"/>
            </a:endParaRPr>
          </a:p>
        </p:txBody>
      </p:sp>
      <p:grpSp>
        <p:nvGrpSpPr>
          <p:cNvPr id="25" name="Group 24">
            <a:extLst>
              <a:ext uri="{FF2B5EF4-FFF2-40B4-BE49-F238E27FC236}">
                <a16:creationId xmlns:a16="http://schemas.microsoft.com/office/drawing/2014/main" id="{3FA97AAF-A03F-8257-0F54-9F5A3B8D53A5}"/>
              </a:ext>
            </a:extLst>
          </p:cNvPr>
          <p:cNvGrpSpPr/>
          <p:nvPr/>
        </p:nvGrpSpPr>
        <p:grpSpPr>
          <a:xfrm>
            <a:off x="7324738" y="2047032"/>
            <a:ext cx="1143414" cy="1395138"/>
            <a:chOff x="2351913" y="2214831"/>
            <a:chExt cx="500456" cy="500456"/>
          </a:xfrm>
          <a:solidFill>
            <a:schemeClr val="accent4"/>
          </a:solidFill>
        </p:grpSpPr>
        <p:sp>
          <p:nvSpPr>
            <p:cNvPr id="26" name="Oval 25">
              <a:extLst>
                <a:ext uri="{FF2B5EF4-FFF2-40B4-BE49-F238E27FC236}">
                  <a16:creationId xmlns:a16="http://schemas.microsoft.com/office/drawing/2014/main" id="{88B57209-8D72-C2D5-AC64-5422D8CBAB0A}"/>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5B718009-9E8E-7BA1-83B4-AA8B4139D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28" name="Group 27">
            <a:extLst>
              <a:ext uri="{FF2B5EF4-FFF2-40B4-BE49-F238E27FC236}">
                <a16:creationId xmlns:a16="http://schemas.microsoft.com/office/drawing/2014/main" id="{5BCE1E32-57F8-D194-A733-38F3649C3EDF}"/>
              </a:ext>
            </a:extLst>
          </p:cNvPr>
          <p:cNvGrpSpPr/>
          <p:nvPr/>
        </p:nvGrpSpPr>
        <p:grpSpPr>
          <a:xfrm>
            <a:off x="7328025" y="3609475"/>
            <a:ext cx="1143414" cy="1395138"/>
            <a:chOff x="2351913" y="3010922"/>
            <a:chExt cx="500456" cy="500456"/>
          </a:xfrm>
          <a:solidFill>
            <a:srgbClr val="FBC651"/>
          </a:solidFill>
        </p:grpSpPr>
        <p:sp>
          <p:nvSpPr>
            <p:cNvPr id="29" name="Oval 28">
              <a:extLst>
                <a:ext uri="{FF2B5EF4-FFF2-40B4-BE49-F238E27FC236}">
                  <a16:creationId xmlns:a16="http://schemas.microsoft.com/office/drawing/2014/main" id="{4CFE7609-245E-374B-78F8-190A5ABFAAD5}"/>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967BBA8E-AD16-54AB-AB25-7644A143869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31" name="Group 30">
            <a:extLst>
              <a:ext uri="{FF2B5EF4-FFF2-40B4-BE49-F238E27FC236}">
                <a16:creationId xmlns:a16="http://schemas.microsoft.com/office/drawing/2014/main" id="{96203970-6F00-3EA4-0E4C-12406658DB5E}"/>
              </a:ext>
            </a:extLst>
          </p:cNvPr>
          <p:cNvGrpSpPr/>
          <p:nvPr/>
        </p:nvGrpSpPr>
        <p:grpSpPr>
          <a:xfrm>
            <a:off x="7406577" y="5156104"/>
            <a:ext cx="1143414" cy="1395138"/>
            <a:chOff x="2764076" y="3801443"/>
            <a:chExt cx="500456" cy="500456"/>
          </a:xfrm>
          <a:solidFill>
            <a:srgbClr val="FBC651"/>
          </a:solidFill>
        </p:grpSpPr>
        <p:sp>
          <p:nvSpPr>
            <p:cNvPr id="32" name="Oval 31">
              <a:extLst>
                <a:ext uri="{FF2B5EF4-FFF2-40B4-BE49-F238E27FC236}">
                  <a16:creationId xmlns:a16="http://schemas.microsoft.com/office/drawing/2014/main" id="{CDBBF4E3-D578-DE92-9E53-F1ECFA93C63B}"/>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4CD1070F-83CD-38D0-C630-15BD94D4440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4" name="TextBox 33">
            <a:extLst>
              <a:ext uri="{FF2B5EF4-FFF2-40B4-BE49-F238E27FC236}">
                <a16:creationId xmlns:a16="http://schemas.microsoft.com/office/drawing/2014/main" id="{FDC1900E-D478-0F9B-25A6-9329778114C1}"/>
              </a:ext>
            </a:extLst>
          </p:cNvPr>
          <p:cNvSpPr txBox="1"/>
          <p:nvPr/>
        </p:nvSpPr>
        <p:spPr>
          <a:xfrm>
            <a:off x="7406577" y="1713144"/>
            <a:ext cx="7105361"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They may also ask for:</a:t>
            </a:r>
          </a:p>
        </p:txBody>
      </p:sp>
    </p:spTree>
    <p:extLst>
      <p:ext uri="{BB962C8B-B14F-4D97-AF65-F5344CB8AC3E}">
        <p14:creationId xmlns:p14="http://schemas.microsoft.com/office/powerpoint/2010/main" val="28141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2" name="Rectangle 1">
            <a:extLst>
              <a:ext uri="{FF2B5EF4-FFF2-40B4-BE49-F238E27FC236}">
                <a16:creationId xmlns:a16="http://schemas.microsoft.com/office/drawing/2014/main" id="{7074A354-F194-A2A8-6684-2A307BF1A387}"/>
              </a:ext>
            </a:extLst>
          </p:cNvPr>
          <p:cNvSpPr/>
          <p:nvPr/>
        </p:nvSpPr>
        <p:spPr>
          <a:xfrm>
            <a:off x="6711885" y="2026763"/>
            <a:ext cx="5005633" cy="4458878"/>
          </a:xfrm>
          <a:prstGeom prst="rect">
            <a:avLst/>
          </a:prstGeom>
          <a:solidFill>
            <a:srgbClr val="F315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Placeholder 8" descr="A group of people sitting at a table&#10;&#10;Description automatically generated">
            <a:extLst>
              <a:ext uri="{FF2B5EF4-FFF2-40B4-BE49-F238E27FC236}">
                <a16:creationId xmlns:a16="http://schemas.microsoft.com/office/drawing/2014/main" id="{7307ACD0-5D19-6EB5-936A-802B9F2A2AC5}"/>
              </a:ext>
            </a:extLst>
          </p:cNvPr>
          <p:cNvPicPr>
            <a:picLocks noChangeAspect="1"/>
          </p:cNvPicPr>
          <p:nvPr/>
        </p:nvPicPr>
        <p:blipFill>
          <a:blip r:embed="rId4"/>
          <a:srcRect l="8986" r="8986"/>
          <a:stretch>
            <a:fillRect/>
          </a:stretch>
        </p:blipFill>
        <p:spPr>
          <a:xfrm>
            <a:off x="6946800" y="2413863"/>
            <a:ext cx="4535802" cy="3684677"/>
          </a:xfrm>
          <a:prstGeom prst="rect">
            <a:avLst/>
          </a:prstGeom>
        </p:spPr>
      </p:pic>
      <p:sp>
        <p:nvSpPr>
          <p:cNvPr id="6" name="Title 4">
            <a:extLst>
              <a:ext uri="{FF2B5EF4-FFF2-40B4-BE49-F238E27FC236}">
                <a16:creationId xmlns:a16="http://schemas.microsoft.com/office/drawing/2014/main" id="{F30D9C88-D8B9-79D3-4962-215C0A1113A5}"/>
              </a:ext>
            </a:extLst>
          </p:cNvPr>
          <p:cNvSpPr txBox="1">
            <a:spLocks noGrp="1"/>
          </p:cNvSpPr>
          <p:nvPr>
            <p:ph type="title"/>
          </p:nvPr>
        </p:nvSpPr>
        <p:spPr>
          <a:xfrm>
            <a:off x="400463" y="1529533"/>
            <a:ext cx="5415874" cy="1112201"/>
          </a:xfrm>
        </p:spPr>
        <p:txBody>
          <a:bodyPr/>
          <a:lstStyle/>
          <a:p>
            <a:pPr lvl="0"/>
            <a:r>
              <a:rPr lang="en-GB" dirty="0"/>
              <a:t>Replies to offers</a:t>
            </a:r>
          </a:p>
        </p:txBody>
      </p:sp>
      <p:sp>
        <p:nvSpPr>
          <p:cNvPr id="7" name="Text Placeholder 6">
            <a:extLst>
              <a:ext uri="{FF2B5EF4-FFF2-40B4-BE49-F238E27FC236}">
                <a16:creationId xmlns:a16="http://schemas.microsoft.com/office/drawing/2014/main" id="{F5E07B42-72BB-6DA3-F110-021B40B3A14A}"/>
              </a:ext>
            </a:extLst>
          </p:cNvPr>
          <p:cNvSpPr txBox="1">
            <a:spLocks/>
          </p:cNvSpPr>
          <p:nvPr/>
        </p:nvSpPr>
        <p:spPr>
          <a:xfrm>
            <a:off x="400464" y="2607817"/>
            <a:ext cx="5415874" cy="4170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tabLst>
                <a:tab pos="1003297" algn="l"/>
                <a:tab pos="1346197" algn="l"/>
                <a:tab pos="1663695" algn="l"/>
              </a:tabLst>
            </a:pPr>
            <a:r>
              <a:rPr lang="en-US" sz="1800" dirty="0"/>
              <a:t>Once students have decisions from all their choices, they can hold a maximum of two offers:</a:t>
            </a:r>
          </a:p>
          <a:p>
            <a:pPr marL="358775" lvl="1" indent="-179388">
              <a:lnSpc>
                <a:spcPct val="100000"/>
              </a:lnSpc>
              <a:spcAft>
                <a:spcPts val="600"/>
              </a:spcAft>
              <a:buClr>
                <a:srgbClr val="3BC0C7"/>
              </a:buClr>
              <a:buFont typeface="Arial" pitchFamily="34"/>
              <a:buChar char="•"/>
              <a:tabLst>
                <a:tab pos="1003297" algn="l"/>
                <a:tab pos="1346197" algn="l"/>
                <a:tab pos="1663705" algn="l"/>
              </a:tabLst>
            </a:pPr>
            <a:r>
              <a:rPr lang="en-US" sz="1800" dirty="0"/>
              <a:t>one as a ‘firm’ acceptance – their first choice</a:t>
            </a:r>
          </a:p>
          <a:p>
            <a:pPr marL="358775" lvl="1" indent="-179388">
              <a:lnSpc>
                <a:spcPct val="100000"/>
              </a:lnSpc>
              <a:spcAft>
                <a:spcPts val="600"/>
              </a:spcAft>
              <a:buClr>
                <a:srgbClr val="3BC0C7"/>
              </a:buClr>
              <a:buFont typeface="Arial" pitchFamily="34"/>
              <a:buChar char="•"/>
              <a:tabLst>
                <a:tab pos="1003297" algn="l"/>
                <a:tab pos="1346197" algn="l"/>
                <a:tab pos="1663705" algn="l"/>
              </a:tabLst>
            </a:pPr>
            <a:r>
              <a:rPr lang="en-US" sz="1800" dirty="0"/>
              <a:t>the other as an ‘insurance’ acceptance. This acts as a back-up if they don’t get into their  ‘firm’ choice</a:t>
            </a:r>
          </a:p>
          <a:p>
            <a:pPr>
              <a:lnSpc>
                <a:spcPct val="100000"/>
              </a:lnSpc>
              <a:spcAft>
                <a:spcPts val="600"/>
              </a:spcAft>
              <a:tabLst>
                <a:tab pos="1003297" algn="l"/>
                <a:tab pos="1346197" algn="l"/>
                <a:tab pos="1663695" algn="l"/>
              </a:tabLst>
            </a:pPr>
            <a:r>
              <a:rPr lang="en-US" sz="1800" dirty="0"/>
              <a:t>They must then decline any remaining offers.</a:t>
            </a:r>
          </a:p>
          <a:p>
            <a:pPr>
              <a:lnSpc>
                <a:spcPct val="100000"/>
              </a:lnSpc>
              <a:spcAft>
                <a:spcPts val="600"/>
              </a:spcAft>
              <a:tabLst>
                <a:tab pos="1003297" algn="l"/>
                <a:tab pos="1346197" algn="l"/>
                <a:tab pos="1663695" algn="l"/>
              </a:tabLst>
            </a:pPr>
            <a:r>
              <a:rPr lang="en-US" sz="1800" dirty="0"/>
              <a:t>Once all decisions and replies have been made, if students aren’t holding an offer, they may be able to use Extra or Clearing to find available places.</a:t>
            </a:r>
          </a:p>
        </p:txBody>
      </p:sp>
    </p:spTree>
    <p:extLst>
      <p:ext uri="{BB962C8B-B14F-4D97-AF65-F5344CB8AC3E}">
        <p14:creationId xmlns:p14="http://schemas.microsoft.com/office/powerpoint/2010/main" val="4079491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8">
            <a:extLst>
              <a:ext uri="{FF2B5EF4-FFF2-40B4-BE49-F238E27FC236}">
                <a16:creationId xmlns:a16="http://schemas.microsoft.com/office/drawing/2014/main" id="{1DE9F9D2-F422-2B43-C9EC-EBF8926855C7}"/>
              </a:ext>
            </a:extLst>
          </p:cNvPr>
          <p:cNvSpPr txBox="1">
            <a:spLocks noGrp="1"/>
          </p:cNvSpPr>
          <p:nvPr>
            <p:ph type="title"/>
          </p:nvPr>
        </p:nvSpPr>
        <p:spPr>
          <a:xfrm>
            <a:off x="664413" y="1642464"/>
            <a:ext cx="8228008" cy="1069793"/>
          </a:xfrm>
        </p:spPr>
        <p:txBody>
          <a:bodyPr>
            <a:normAutofit/>
          </a:bodyPr>
          <a:lstStyle/>
          <a:p>
            <a:pPr lvl="0"/>
            <a:r>
              <a:rPr lang="en-GB" sz="3200" b="1" dirty="0"/>
              <a:t>Other options</a:t>
            </a:r>
          </a:p>
        </p:txBody>
      </p:sp>
      <p:sp>
        <p:nvSpPr>
          <p:cNvPr id="6" name="Content Placeholder 9">
            <a:extLst>
              <a:ext uri="{FF2B5EF4-FFF2-40B4-BE49-F238E27FC236}">
                <a16:creationId xmlns:a16="http://schemas.microsoft.com/office/drawing/2014/main" id="{80498609-C92C-AC93-70B0-FF56116000DB}"/>
              </a:ext>
            </a:extLst>
          </p:cNvPr>
          <p:cNvSpPr txBox="1">
            <a:spLocks noGrp="1"/>
          </p:cNvSpPr>
          <p:nvPr>
            <p:ph idx="1"/>
          </p:nvPr>
        </p:nvSpPr>
        <p:spPr>
          <a:xfrm>
            <a:off x="5562503" y="2754950"/>
            <a:ext cx="5316029" cy="4218537"/>
          </a:xfrm>
        </p:spPr>
        <p:txBody>
          <a:bodyPr>
            <a:normAutofit/>
          </a:bodyPr>
          <a:lstStyle/>
          <a:p>
            <a:pPr marL="0" indent="0" defTabSz="914400">
              <a:spcBef>
                <a:spcPts val="200"/>
              </a:spcBef>
              <a:buNone/>
            </a:pPr>
            <a:r>
              <a:rPr lang="en-US" sz="1800" b="1" dirty="0"/>
              <a:t>Extra </a:t>
            </a:r>
            <a:r>
              <a:rPr lang="en-US" sz="1800" dirty="0"/>
              <a:t>(Feb – Jul)</a:t>
            </a:r>
          </a:p>
          <a:p>
            <a:pPr marL="400050" lvl="1" indent="-285750" defTabSz="914400">
              <a:spcBef>
                <a:spcPts val="200"/>
              </a:spcBef>
              <a:buFont typeface="Arial" pitchFamily="34"/>
              <a:buChar char="•"/>
            </a:pPr>
            <a:r>
              <a:rPr lang="en-US" sz="1800" dirty="0"/>
              <a:t>Used all five choices and had no offers. </a:t>
            </a:r>
          </a:p>
          <a:p>
            <a:pPr marL="400050" lvl="1" indent="-285750" defTabSz="914400">
              <a:spcBef>
                <a:spcPts val="200"/>
              </a:spcBef>
              <a:buFont typeface="Arial" pitchFamily="34"/>
              <a:buChar char="•"/>
            </a:pPr>
            <a:r>
              <a:rPr lang="en-US" sz="1800" dirty="0"/>
              <a:t>Add Extra choices for consideration one at a time in Track.</a:t>
            </a:r>
          </a:p>
          <a:p>
            <a:pPr marL="0" lvl="1" indent="-228600" defTabSz="914400">
              <a:spcBef>
                <a:spcPts val="200"/>
              </a:spcBef>
              <a:buFont typeface="Arial" pitchFamily="34"/>
              <a:buChar char="•"/>
            </a:pPr>
            <a:endParaRPr lang="en-US" sz="1800" dirty="0"/>
          </a:p>
          <a:p>
            <a:pPr marL="0" lvl="0" indent="0" defTabSz="914400">
              <a:spcBef>
                <a:spcPts val="200"/>
              </a:spcBef>
              <a:buNone/>
            </a:pPr>
            <a:r>
              <a:rPr lang="en-US" sz="1800" b="1" dirty="0"/>
              <a:t>Clearing</a:t>
            </a:r>
            <a:r>
              <a:rPr lang="en-US" sz="1800" dirty="0"/>
              <a:t> (Jul – Oct)</a:t>
            </a:r>
            <a:endParaRPr lang="en-US" sz="1800" dirty="0">
              <a:cs typeface="Calibri Light"/>
            </a:endParaRPr>
          </a:p>
          <a:p>
            <a:pPr lvl="0" defTabSz="914400">
              <a:spcBef>
                <a:spcPts val="200"/>
              </a:spcBef>
              <a:buFont typeface="Arial" pitchFamily="34"/>
              <a:buChar char="•"/>
            </a:pPr>
            <a:r>
              <a:rPr lang="en-US" sz="1800" dirty="0"/>
              <a:t>Apply after 30 June, receive no offers, decline all offers, not met conditions. </a:t>
            </a:r>
          </a:p>
          <a:p>
            <a:pPr defTabSz="914400">
              <a:spcBef>
                <a:spcPts val="200"/>
              </a:spcBef>
              <a:buFont typeface="Arial" pitchFamily="34"/>
              <a:buChar char="•"/>
            </a:pPr>
            <a:r>
              <a:rPr lang="en-US" sz="1800" dirty="0"/>
              <a:t>Find vacancies from early July, and add a Clearing choice to their application.  </a:t>
            </a:r>
          </a:p>
          <a:p>
            <a:pPr marL="0" indent="-228600" defTabSz="914400">
              <a:spcBef>
                <a:spcPts val="200"/>
              </a:spcBef>
              <a:buFont typeface="Arial" pitchFamily="34"/>
              <a:buChar char="•"/>
            </a:pPr>
            <a:endParaRPr lang="en-US" sz="1500" dirty="0">
              <a:cs typeface="Calibri Light"/>
            </a:endParaRPr>
          </a:p>
        </p:txBody>
      </p:sp>
      <p:pic>
        <p:nvPicPr>
          <p:cNvPr id="7" name="Graphic 11" descr="Checkmark">
            <a:extLst>
              <a:ext uri="{FF2B5EF4-FFF2-40B4-BE49-F238E27FC236}">
                <a16:creationId xmlns:a16="http://schemas.microsoft.com/office/drawing/2014/main" id="{38C944FA-3D37-F038-49B2-7556C0A323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895" y="2712257"/>
            <a:ext cx="2989495" cy="2989495"/>
          </a:xfrm>
          <a:prstGeom prst="rect">
            <a:avLst/>
          </a:prstGeom>
          <a:noFill/>
          <a:ln cap="flat">
            <a:noFill/>
          </a:ln>
        </p:spPr>
      </p:pic>
    </p:spTree>
    <p:extLst>
      <p:ext uri="{BB962C8B-B14F-4D97-AF65-F5344CB8AC3E}">
        <p14:creationId xmlns:p14="http://schemas.microsoft.com/office/powerpoint/2010/main" val="1792949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84079" y="-3501"/>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2" name="Rectangle 1">
            <a:extLst>
              <a:ext uri="{FF2B5EF4-FFF2-40B4-BE49-F238E27FC236}">
                <a16:creationId xmlns:a16="http://schemas.microsoft.com/office/drawing/2014/main" id="{8575572F-F108-44E0-E1A6-518D16EB15E5}"/>
              </a:ext>
            </a:extLst>
          </p:cNvPr>
          <p:cNvSpPr/>
          <p:nvPr/>
        </p:nvSpPr>
        <p:spPr>
          <a:xfrm>
            <a:off x="6391373" y="2121031"/>
            <a:ext cx="5213023" cy="42137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Placeholder 7" descr="A person riding on the back of a bicycle&#10;&#10;Description automatically generated">
            <a:extLst>
              <a:ext uri="{FF2B5EF4-FFF2-40B4-BE49-F238E27FC236}">
                <a16:creationId xmlns:a16="http://schemas.microsoft.com/office/drawing/2014/main" id="{B1F41C2D-63BF-2AA9-D90E-CCC229D3C41D}"/>
              </a:ext>
            </a:extLst>
          </p:cNvPr>
          <p:cNvPicPr>
            <a:picLocks noChangeAspect="1"/>
          </p:cNvPicPr>
          <p:nvPr/>
        </p:nvPicPr>
        <p:blipFill>
          <a:blip r:embed="rId4">
            <a:extLst>
              <a:ext uri="{28A0092B-C50C-407E-A947-70E740481C1C}">
                <a14:useLocalDpi xmlns:a14="http://schemas.microsoft.com/office/drawing/2010/main" val="0"/>
              </a:ext>
            </a:extLst>
          </a:blip>
          <a:srcRect l="8986" r="8986"/>
          <a:stretch>
            <a:fillRect/>
          </a:stretch>
        </p:blipFill>
        <p:spPr>
          <a:xfrm>
            <a:off x="6669797" y="2357904"/>
            <a:ext cx="4576381" cy="3717642"/>
          </a:xfrm>
          <a:prstGeom prst="rect">
            <a:avLst/>
          </a:prstGeom>
        </p:spPr>
      </p:pic>
      <p:sp>
        <p:nvSpPr>
          <p:cNvPr id="6" name="Title 3">
            <a:extLst>
              <a:ext uri="{FF2B5EF4-FFF2-40B4-BE49-F238E27FC236}">
                <a16:creationId xmlns:a16="http://schemas.microsoft.com/office/drawing/2014/main" id="{093D6947-8516-5D4E-F304-E132639FB6A4}"/>
              </a:ext>
            </a:extLst>
          </p:cNvPr>
          <p:cNvSpPr>
            <a:spLocks noGrp="1"/>
          </p:cNvSpPr>
          <p:nvPr>
            <p:ph type="title"/>
          </p:nvPr>
        </p:nvSpPr>
        <p:spPr>
          <a:xfrm>
            <a:off x="202500" y="2026208"/>
            <a:ext cx="4935108" cy="987423"/>
          </a:xfrm>
        </p:spPr>
        <p:txBody>
          <a:bodyPr>
            <a:normAutofit fontScale="90000"/>
          </a:bodyPr>
          <a:lstStyle/>
          <a:p>
            <a:r>
              <a:rPr lang="en-GB" dirty="0"/>
              <a:t>What should students be doing now?</a:t>
            </a:r>
          </a:p>
        </p:txBody>
      </p:sp>
      <p:sp>
        <p:nvSpPr>
          <p:cNvPr id="7" name="Text Placeholder 5">
            <a:extLst>
              <a:ext uri="{FF2B5EF4-FFF2-40B4-BE49-F238E27FC236}">
                <a16:creationId xmlns:a16="http://schemas.microsoft.com/office/drawing/2014/main" id="{9ADC166C-5B84-B431-8C95-718A3E887580}"/>
              </a:ext>
            </a:extLst>
          </p:cNvPr>
          <p:cNvSpPr txBox="1">
            <a:spLocks/>
          </p:cNvSpPr>
          <p:nvPr/>
        </p:nvSpPr>
        <p:spPr>
          <a:xfrm>
            <a:off x="287340" y="3013631"/>
            <a:ext cx="3832177" cy="35444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spcBef>
                <a:spcPts val="900"/>
              </a:spcBef>
              <a:spcAft>
                <a:spcPts val="900"/>
              </a:spcAft>
              <a:buClr>
                <a:srgbClr val="FF6451"/>
              </a:buClr>
              <a:defRPr/>
            </a:pPr>
            <a:r>
              <a:rPr lang="en-US" sz="1800" dirty="0"/>
              <a:t>research</a:t>
            </a:r>
          </a:p>
          <a:p>
            <a:pPr marL="285750">
              <a:spcBef>
                <a:spcPts val="900"/>
              </a:spcBef>
              <a:spcAft>
                <a:spcPts val="900"/>
              </a:spcAft>
              <a:buClr>
                <a:srgbClr val="FF6451"/>
              </a:buClr>
              <a:defRPr/>
            </a:pPr>
            <a:r>
              <a:rPr lang="en-US" sz="1800" dirty="0"/>
              <a:t>create UCAS account</a:t>
            </a:r>
          </a:p>
          <a:p>
            <a:pPr marL="285750">
              <a:spcBef>
                <a:spcPts val="900"/>
              </a:spcBef>
              <a:spcAft>
                <a:spcPts val="900"/>
              </a:spcAft>
              <a:buClr>
                <a:srgbClr val="FF6451"/>
              </a:buClr>
              <a:defRPr/>
            </a:pPr>
            <a:r>
              <a:rPr lang="en-US" sz="1800" dirty="0"/>
              <a:t>extracurricular activities</a:t>
            </a:r>
          </a:p>
          <a:p>
            <a:pPr marL="285750">
              <a:spcBef>
                <a:spcPts val="900"/>
              </a:spcBef>
              <a:spcAft>
                <a:spcPts val="900"/>
              </a:spcAft>
              <a:buClr>
                <a:srgbClr val="FF6451"/>
              </a:buClr>
              <a:defRPr/>
            </a:pPr>
            <a:r>
              <a:rPr lang="en-US" sz="1800" dirty="0"/>
              <a:t>work experience</a:t>
            </a:r>
          </a:p>
          <a:p>
            <a:pPr marL="285750">
              <a:spcBef>
                <a:spcPts val="900"/>
              </a:spcBef>
              <a:spcAft>
                <a:spcPts val="900"/>
              </a:spcAft>
              <a:buClr>
                <a:srgbClr val="FF6451"/>
              </a:buClr>
              <a:defRPr/>
            </a:pPr>
            <a:r>
              <a:rPr lang="en-US" sz="1800" dirty="0"/>
              <a:t>go beyond the syllabus</a:t>
            </a:r>
          </a:p>
          <a:p>
            <a:pPr marL="285750">
              <a:spcBef>
                <a:spcPts val="900"/>
              </a:spcBef>
              <a:spcAft>
                <a:spcPts val="900"/>
              </a:spcAft>
              <a:buClr>
                <a:srgbClr val="FF6451"/>
              </a:buClr>
              <a:defRPr/>
            </a:pPr>
            <a:r>
              <a:rPr lang="en-US" sz="1800" dirty="0"/>
              <a:t>focus on this year’s studies</a:t>
            </a:r>
          </a:p>
          <a:p>
            <a:endParaRPr lang="en-GB" sz="1400" dirty="0"/>
          </a:p>
        </p:txBody>
      </p:sp>
    </p:spTree>
    <p:extLst>
      <p:ext uri="{BB962C8B-B14F-4D97-AF65-F5344CB8AC3E}">
        <p14:creationId xmlns:p14="http://schemas.microsoft.com/office/powerpoint/2010/main" val="3857524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4">
            <a:extLst>
              <a:ext uri="{FF2B5EF4-FFF2-40B4-BE49-F238E27FC236}">
                <a16:creationId xmlns:a16="http://schemas.microsoft.com/office/drawing/2014/main" id="{C5AD7377-D310-4700-92D3-93C036B92F07}"/>
              </a:ext>
            </a:extLst>
          </p:cNvPr>
          <p:cNvSpPr>
            <a:spLocks noGrp="1"/>
          </p:cNvSpPr>
          <p:nvPr>
            <p:ph type="title"/>
          </p:nvPr>
        </p:nvSpPr>
        <p:spPr>
          <a:xfrm>
            <a:off x="441984" y="1734532"/>
            <a:ext cx="10829182" cy="1246438"/>
          </a:xfrm>
        </p:spPr>
        <p:txBody>
          <a:bodyPr>
            <a:normAutofit/>
          </a:bodyPr>
          <a:lstStyle/>
          <a:p>
            <a:r>
              <a:rPr lang="en-GB" sz="3200" b="1" dirty="0"/>
              <a:t>How can you support them?</a:t>
            </a:r>
          </a:p>
        </p:txBody>
      </p:sp>
      <p:graphicFrame>
        <p:nvGraphicFramePr>
          <p:cNvPr id="6" name="TextBox 5">
            <a:extLst>
              <a:ext uri="{FF2B5EF4-FFF2-40B4-BE49-F238E27FC236}">
                <a16:creationId xmlns:a16="http://schemas.microsoft.com/office/drawing/2014/main" id="{EF84F9ED-4BA8-B427-55BF-0B876E8A31D7}"/>
              </a:ext>
            </a:extLst>
          </p:cNvPr>
          <p:cNvGraphicFramePr/>
          <p:nvPr>
            <p:extLst>
              <p:ext uri="{D42A27DB-BD31-4B8C-83A1-F6EECF244321}">
                <p14:modId xmlns:p14="http://schemas.microsoft.com/office/powerpoint/2010/main" val="4048235033"/>
              </p:ext>
            </p:extLst>
          </p:nvPr>
        </p:nvGraphicFramePr>
        <p:xfrm>
          <a:off x="371596" y="2955686"/>
          <a:ext cx="11279934" cy="361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6478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7A7B23-E48E-49F1-844E-704F7E2B8D67}"/>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3A3CBEC-D4B8-450B-A4D5-1E00FF1B9F68}"/>
              </a:ext>
            </a:extLst>
          </p:cNvPr>
          <p:cNvSpPr>
            <a:spLocks noGrp="1"/>
          </p:cNvSpPr>
          <p:nvPr>
            <p:ph type="title"/>
          </p:nvPr>
        </p:nvSpPr>
        <p:spPr>
          <a:xfrm>
            <a:off x="838200" y="1785363"/>
            <a:ext cx="10515600" cy="1325563"/>
          </a:xfrm>
        </p:spPr>
        <p:txBody>
          <a:bodyPr/>
          <a:lstStyle/>
          <a:p>
            <a:r>
              <a:rPr lang="en-US"/>
              <a:t>UCAS Links – Key information </a:t>
            </a:r>
            <a:endParaRPr lang="en-GB"/>
          </a:p>
        </p:txBody>
      </p:sp>
      <p:sp>
        <p:nvSpPr>
          <p:cNvPr id="3" name="Content Placeholder 2">
            <a:extLst>
              <a:ext uri="{FF2B5EF4-FFF2-40B4-BE49-F238E27FC236}">
                <a16:creationId xmlns:a16="http://schemas.microsoft.com/office/drawing/2014/main" id="{BDA48E53-71E8-4991-8114-EFB68321CBBA}"/>
              </a:ext>
            </a:extLst>
          </p:cNvPr>
          <p:cNvSpPr>
            <a:spLocks noGrp="1"/>
          </p:cNvSpPr>
          <p:nvPr>
            <p:ph idx="1"/>
          </p:nvPr>
        </p:nvSpPr>
        <p:spPr>
          <a:xfrm>
            <a:off x="838200" y="2613090"/>
            <a:ext cx="10515600" cy="4351338"/>
          </a:xfrm>
        </p:spPr>
        <p:txBody>
          <a:bodyPr/>
          <a:lstStyle/>
          <a:p>
            <a:endParaRPr lang="en-US">
              <a:hlinkClick r:id="rId3"/>
            </a:endParaRPr>
          </a:p>
          <a:p>
            <a:r>
              <a:rPr lang="en-US">
                <a:hlinkClick r:id="rId3"/>
              </a:rPr>
              <a:t>Applying to University - learn about everything involved (ucas.com)</a:t>
            </a:r>
            <a:endParaRPr lang="en-US"/>
          </a:p>
          <a:p>
            <a:r>
              <a:rPr lang="en-GB">
                <a:hlinkClick r:id="rId4"/>
              </a:rPr>
              <a:t>Student Finance And Support Available | UCAS</a:t>
            </a:r>
            <a:endParaRPr lang="en-GB"/>
          </a:p>
          <a:p>
            <a:r>
              <a:rPr lang="en-US">
                <a:hlinkClick r:id="rId5"/>
              </a:rPr>
              <a:t>UCAS University open days - explore </a:t>
            </a:r>
            <a:r>
              <a:rPr lang="en-US" err="1">
                <a:hlinkClick r:id="rId5"/>
              </a:rPr>
              <a:t>unis</a:t>
            </a:r>
            <a:r>
              <a:rPr lang="en-US">
                <a:hlinkClick r:id="rId5"/>
              </a:rPr>
              <a:t> before you apply</a:t>
            </a:r>
            <a:endParaRPr lang="en-US"/>
          </a:p>
          <a:p>
            <a:r>
              <a:rPr lang="en-US">
                <a:hlinkClick r:id="rId6"/>
              </a:rPr>
              <a:t>UCAS Deadlines | When To Apply For University Courses</a:t>
            </a:r>
            <a:endParaRPr lang="en-US"/>
          </a:p>
          <a:p>
            <a:r>
              <a:rPr lang="en-US">
                <a:hlinkClick r:id="rId7"/>
              </a:rPr>
              <a:t>A level results day 2020 - Prepare For Your Exam Results (ucas.com)</a:t>
            </a:r>
            <a:endParaRPr lang="en-US"/>
          </a:p>
          <a:p>
            <a:r>
              <a:rPr lang="en-US">
                <a:hlinkClick r:id="rId8"/>
              </a:rPr>
              <a:t>Clearing guide for parents | Undergraduate, Conservatoires | UCAS</a:t>
            </a:r>
            <a:r>
              <a:rPr lang="en-US"/>
              <a:t> </a:t>
            </a:r>
            <a:endParaRPr lang="en-GB"/>
          </a:p>
        </p:txBody>
      </p:sp>
    </p:spTree>
    <p:extLst>
      <p:ext uri="{BB962C8B-B14F-4D97-AF65-F5344CB8AC3E}">
        <p14:creationId xmlns:p14="http://schemas.microsoft.com/office/powerpoint/2010/main" val="4120445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Tree>
    <p:extLst>
      <p:ext uri="{BB962C8B-B14F-4D97-AF65-F5344CB8AC3E}">
        <p14:creationId xmlns:p14="http://schemas.microsoft.com/office/powerpoint/2010/main" val="3162575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Tree>
    <p:extLst>
      <p:ext uri="{BB962C8B-B14F-4D97-AF65-F5344CB8AC3E}">
        <p14:creationId xmlns:p14="http://schemas.microsoft.com/office/powerpoint/2010/main" val="422082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20248"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7" name="Title 1">
            <a:extLst>
              <a:ext uri="{FF2B5EF4-FFF2-40B4-BE49-F238E27FC236}">
                <a16:creationId xmlns:a16="http://schemas.microsoft.com/office/drawing/2014/main" id="{B2D4E98F-C1FC-858B-D64A-C5A9ABCB1F54}"/>
              </a:ext>
            </a:extLst>
          </p:cNvPr>
          <p:cNvSpPr txBox="1">
            <a:spLocks noGrp="1"/>
          </p:cNvSpPr>
          <p:nvPr>
            <p:ph type="title"/>
          </p:nvPr>
        </p:nvSpPr>
        <p:spPr>
          <a:xfrm>
            <a:off x="1787056" y="1984616"/>
            <a:ext cx="9233958" cy="1146220"/>
          </a:xfrm>
        </p:spPr>
        <p:txBody>
          <a:bodyPr>
            <a:normAutofit/>
          </a:bodyPr>
          <a:lstStyle/>
          <a:p>
            <a:pPr lvl="0"/>
            <a:r>
              <a:rPr lang="en-GB" sz="3200" b="1" dirty="0"/>
              <a:t>What is UCAS?</a:t>
            </a:r>
          </a:p>
        </p:txBody>
      </p:sp>
      <p:sp>
        <p:nvSpPr>
          <p:cNvPr id="8" name="Content Placeholder 8">
            <a:extLst>
              <a:ext uri="{FF2B5EF4-FFF2-40B4-BE49-F238E27FC236}">
                <a16:creationId xmlns:a16="http://schemas.microsoft.com/office/drawing/2014/main" id="{0164A515-E829-EE90-F0D1-23FCE900FF5A}"/>
              </a:ext>
            </a:extLst>
          </p:cNvPr>
          <p:cNvSpPr>
            <a:spLocks noGrp="1"/>
          </p:cNvSpPr>
          <p:nvPr>
            <p:ph idx="1"/>
          </p:nvPr>
        </p:nvSpPr>
        <p:spPr>
          <a:xfrm>
            <a:off x="1927379" y="3302926"/>
            <a:ext cx="9233958" cy="3056970"/>
          </a:xfrm>
        </p:spPr>
        <p:txBody>
          <a:bodyPr/>
          <a:lstStyle/>
          <a:p>
            <a:pPr marL="0" indent="0">
              <a:buClr>
                <a:schemeClr val="bg1"/>
              </a:buClr>
              <a:buNone/>
              <a:defRPr/>
            </a:pPr>
            <a:r>
              <a:rPr lang="en-GB" sz="3200" b="1" dirty="0">
                <a:latin typeface="Calibri"/>
              </a:rPr>
              <a:t>350+</a:t>
            </a:r>
            <a:r>
              <a:rPr lang="en-GB" sz="1600" dirty="0">
                <a:solidFill>
                  <a:schemeClr val="tx1"/>
                </a:solidFill>
                <a:latin typeface="+mj-lt"/>
                <a:cs typeface="Calibri"/>
              </a:rPr>
              <a:t> </a:t>
            </a:r>
            <a:r>
              <a:rPr lang="en-GB" sz="1800" dirty="0">
                <a:solidFill>
                  <a:schemeClr val="tx1"/>
                </a:solidFill>
                <a:latin typeface="+mj-lt"/>
                <a:cs typeface="Calibri"/>
              </a:rPr>
              <a:t>universities and colleges:</a:t>
            </a:r>
          </a:p>
          <a:p>
            <a:pPr lvl="1">
              <a:buClr>
                <a:schemeClr val="bg1"/>
              </a:buClr>
              <a:buFont typeface="Arial" panose="020B0604020202020204" pitchFamily="34" charset="0"/>
              <a:buChar char="•"/>
              <a:defRPr/>
            </a:pPr>
            <a:r>
              <a:rPr lang="en-GB" sz="1800" b="1" dirty="0">
                <a:solidFill>
                  <a:schemeClr val="tx1"/>
                </a:solidFill>
                <a:latin typeface="+mj-lt"/>
                <a:cs typeface="Calibri"/>
              </a:rPr>
              <a:t>4</a:t>
            </a:r>
            <a:r>
              <a:rPr lang="en-GB" sz="1800" dirty="0">
                <a:solidFill>
                  <a:schemeClr val="tx1"/>
                </a:solidFill>
                <a:latin typeface="+mj-lt"/>
                <a:cs typeface="Calibri"/>
              </a:rPr>
              <a:t> in </a:t>
            </a:r>
            <a:r>
              <a:rPr lang="en-GB" sz="1800" b="1" dirty="0">
                <a:solidFill>
                  <a:schemeClr val="tx1"/>
                </a:solidFill>
                <a:latin typeface="+mj-lt"/>
                <a:cs typeface="Calibri"/>
              </a:rPr>
              <a:t>Northern Ireland</a:t>
            </a:r>
          </a:p>
          <a:p>
            <a:pPr lvl="1">
              <a:buClr>
                <a:schemeClr val="bg1"/>
              </a:buClr>
              <a:buFont typeface="Arial" panose="020B0604020202020204" pitchFamily="34" charset="0"/>
              <a:buChar char="•"/>
              <a:defRPr/>
            </a:pPr>
            <a:r>
              <a:rPr lang="en-GB" sz="1800" b="1" dirty="0">
                <a:solidFill>
                  <a:schemeClr val="tx1"/>
                </a:solidFill>
                <a:latin typeface="+mj-lt"/>
              </a:rPr>
              <a:t>15</a:t>
            </a:r>
            <a:r>
              <a:rPr lang="en-GB" sz="1800" dirty="0">
                <a:solidFill>
                  <a:schemeClr val="tx1"/>
                </a:solidFill>
                <a:latin typeface="+mj-lt"/>
              </a:rPr>
              <a:t> in </a:t>
            </a:r>
            <a:r>
              <a:rPr lang="en-GB" sz="1800" b="1" dirty="0">
                <a:solidFill>
                  <a:schemeClr val="tx1"/>
                </a:solidFill>
                <a:latin typeface="+mj-lt"/>
              </a:rPr>
              <a:t>Wales</a:t>
            </a:r>
          </a:p>
          <a:p>
            <a:pPr lvl="1">
              <a:buClr>
                <a:schemeClr val="bg1"/>
              </a:buClr>
              <a:buFont typeface="Arial" panose="020B0604020202020204" pitchFamily="34" charset="0"/>
              <a:buChar char="•"/>
              <a:defRPr/>
            </a:pPr>
            <a:r>
              <a:rPr lang="en-GB" sz="1800" b="1" dirty="0">
                <a:solidFill>
                  <a:schemeClr val="tx1"/>
                </a:solidFill>
                <a:latin typeface="+mj-lt"/>
              </a:rPr>
              <a:t>18</a:t>
            </a:r>
            <a:r>
              <a:rPr lang="en-GB" sz="1800" dirty="0">
                <a:solidFill>
                  <a:schemeClr val="tx1"/>
                </a:solidFill>
                <a:latin typeface="+mj-lt"/>
              </a:rPr>
              <a:t> in </a:t>
            </a:r>
            <a:r>
              <a:rPr lang="en-GB" sz="1800" b="1" dirty="0">
                <a:solidFill>
                  <a:schemeClr val="tx1"/>
                </a:solidFill>
                <a:latin typeface="+mj-lt"/>
              </a:rPr>
              <a:t>Scotland</a:t>
            </a:r>
          </a:p>
          <a:p>
            <a:pPr lvl="1">
              <a:buClr>
                <a:schemeClr val="bg1"/>
              </a:buClr>
              <a:buFont typeface="Arial" panose="020B0604020202020204" pitchFamily="34" charset="0"/>
              <a:buChar char="•"/>
              <a:defRPr/>
            </a:pPr>
            <a:r>
              <a:rPr lang="en-GB" sz="1800" b="1" dirty="0">
                <a:solidFill>
                  <a:schemeClr val="tx1"/>
                </a:solidFill>
                <a:latin typeface="+mj-lt"/>
              </a:rPr>
              <a:t>316</a:t>
            </a:r>
            <a:r>
              <a:rPr lang="en-GB" sz="1800" dirty="0">
                <a:solidFill>
                  <a:schemeClr val="tx1"/>
                </a:solidFill>
                <a:latin typeface="+mj-lt"/>
              </a:rPr>
              <a:t> in </a:t>
            </a:r>
            <a:r>
              <a:rPr lang="en-GB" sz="1800" b="1" dirty="0">
                <a:solidFill>
                  <a:schemeClr val="tx1"/>
                </a:solidFill>
                <a:latin typeface="+mj-lt"/>
              </a:rPr>
              <a:t>England</a:t>
            </a:r>
          </a:p>
        </p:txBody>
      </p:sp>
      <p:pic>
        <p:nvPicPr>
          <p:cNvPr id="10" name="Picture 9">
            <a:extLst>
              <a:ext uri="{FF2B5EF4-FFF2-40B4-BE49-F238E27FC236}">
                <a16:creationId xmlns:a16="http://schemas.microsoft.com/office/drawing/2014/main" id="{6BA9DFF1-442D-0A73-B667-F13CD0ACAA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5430" y="1017444"/>
            <a:ext cx="3988840" cy="5887874"/>
          </a:xfrm>
          <a:prstGeom prst="rect">
            <a:avLst/>
          </a:prstGeom>
        </p:spPr>
      </p:pic>
      <p:sp>
        <p:nvSpPr>
          <p:cNvPr id="11" name="Rectangle 10">
            <a:extLst>
              <a:ext uri="{FF2B5EF4-FFF2-40B4-BE49-F238E27FC236}">
                <a16:creationId xmlns:a16="http://schemas.microsoft.com/office/drawing/2014/main" id="{FDC35BC7-DF39-3EF8-41C6-471C897D5CDC}"/>
              </a:ext>
            </a:extLst>
          </p:cNvPr>
          <p:cNvSpPr>
            <a:spLocks noChangeArrowheads="1"/>
          </p:cNvSpPr>
          <p:nvPr/>
        </p:nvSpPr>
        <p:spPr bwMode="auto">
          <a:xfrm>
            <a:off x="1927379" y="5049044"/>
            <a:ext cx="4524329"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685800">
              <a:lnSpc>
                <a:spcPct val="90000"/>
              </a:lnSpc>
              <a:spcBef>
                <a:spcPts val="750"/>
              </a:spcBef>
              <a:buFont typeface="Arial" charset="0"/>
              <a:buChar char="•"/>
              <a:defRPr sz="2100">
                <a:solidFill>
                  <a:schemeClr val="tx1"/>
                </a:solidFill>
                <a:latin typeface="Calibri" charset="0"/>
              </a:defRPr>
            </a:lvl1pPr>
            <a:lvl2pPr marL="742950" indent="-285750" defTabSz="685800">
              <a:lnSpc>
                <a:spcPct val="90000"/>
              </a:lnSpc>
              <a:spcBef>
                <a:spcPts val="375"/>
              </a:spcBef>
              <a:buFont typeface="Arial" charset="0"/>
              <a:buChar char="•"/>
              <a:defRPr>
                <a:solidFill>
                  <a:schemeClr val="tx1"/>
                </a:solidFill>
                <a:latin typeface="Calibri" charset="0"/>
              </a:defRPr>
            </a:lvl2pPr>
            <a:lvl3pPr marL="1143000" indent="-228600" defTabSz="685800">
              <a:lnSpc>
                <a:spcPct val="90000"/>
              </a:lnSpc>
              <a:spcBef>
                <a:spcPts val="375"/>
              </a:spcBef>
              <a:buFont typeface="Arial" charset="0"/>
              <a:buChar char="•"/>
              <a:defRPr sz="1500">
                <a:solidFill>
                  <a:schemeClr val="tx1"/>
                </a:solidFill>
                <a:latin typeface="Calibri" charset="0"/>
              </a:defRPr>
            </a:lvl3pPr>
            <a:lvl4pPr marL="1600200" indent="-228600" defTabSz="685800">
              <a:lnSpc>
                <a:spcPct val="90000"/>
              </a:lnSpc>
              <a:spcBef>
                <a:spcPts val="375"/>
              </a:spcBef>
              <a:buFont typeface="Arial" charset="0"/>
              <a:buChar char="•"/>
              <a:defRPr sz="1300">
                <a:solidFill>
                  <a:schemeClr val="tx1"/>
                </a:solidFill>
                <a:latin typeface="Calibri" charset="0"/>
              </a:defRPr>
            </a:lvl4pPr>
            <a:lvl5pPr marL="2057400" indent="-228600" defTabSz="685800">
              <a:lnSpc>
                <a:spcPct val="90000"/>
              </a:lnSpc>
              <a:spcBef>
                <a:spcPts val="375"/>
              </a:spcBef>
              <a:buFont typeface="Arial" charset="0"/>
              <a:buChar char="•"/>
              <a:defRPr sz="13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buChar char="•"/>
              <a:defRPr sz="1300">
                <a:solidFill>
                  <a:schemeClr val="tx1"/>
                </a:solidFill>
                <a:latin typeface="Calibri" charset="0"/>
              </a:defRPr>
            </a:lvl9pPr>
          </a:lstStyle>
          <a:p>
            <a:pPr marL="0" indent="0">
              <a:buClr>
                <a:schemeClr val="bg1"/>
              </a:buClr>
              <a:buNone/>
              <a:defRPr/>
            </a:pPr>
            <a:r>
              <a:rPr lang="en-GB" sz="3200" b="1" dirty="0">
                <a:solidFill>
                  <a:srgbClr val="1F2834"/>
                </a:solidFill>
                <a:latin typeface="Calibri"/>
              </a:rPr>
              <a:t>35,000+</a:t>
            </a:r>
            <a:r>
              <a:rPr lang="en-GB" sz="3800" b="1" dirty="0">
                <a:latin typeface="+mj-lt"/>
              </a:rPr>
              <a:t> </a:t>
            </a:r>
            <a:r>
              <a:rPr lang="en-GB" sz="1800" dirty="0">
                <a:latin typeface="+mj-lt"/>
              </a:rPr>
              <a:t>courses available</a:t>
            </a:r>
          </a:p>
        </p:txBody>
      </p:sp>
    </p:spTree>
    <p:extLst>
      <p:ext uri="{BB962C8B-B14F-4D97-AF65-F5344CB8AC3E}">
        <p14:creationId xmlns:p14="http://schemas.microsoft.com/office/powerpoint/2010/main" val="122013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6">
            <a:extLst>
              <a:ext uri="{FF2B5EF4-FFF2-40B4-BE49-F238E27FC236}">
                <a16:creationId xmlns:a16="http://schemas.microsoft.com/office/drawing/2014/main" id="{A55D2F13-7361-5DBB-520A-1E83138BCC44}"/>
              </a:ext>
            </a:extLst>
          </p:cNvPr>
          <p:cNvSpPr txBox="1">
            <a:spLocks noGrp="1"/>
          </p:cNvSpPr>
          <p:nvPr>
            <p:ph type="title"/>
          </p:nvPr>
        </p:nvSpPr>
        <p:spPr>
          <a:xfrm>
            <a:off x="1219445" y="2290229"/>
            <a:ext cx="10023589" cy="1138771"/>
          </a:xfrm>
        </p:spPr>
        <p:txBody>
          <a:bodyPr>
            <a:normAutofit/>
          </a:bodyPr>
          <a:lstStyle/>
          <a:p>
            <a:pPr lvl="0"/>
            <a:r>
              <a:rPr lang="en-GB" sz="3200" b="1" dirty="0">
                <a:solidFill>
                  <a:srgbClr val="1E2834"/>
                </a:solidFill>
              </a:rPr>
              <a:t>Choices available</a:t>
            </a:r>
            <a:endParaRPr lang="en-GB" sz="3200" b="1" dirty="0"/>
          </a:p>
        </p:txBody>
      </p:sp>
      <p:graphicFrame>
        <p:nvGraphicFramePr>
          <p:cNvPr id="6" name="Diagram 5">
            <a:extLst>
              <a:ext uri="{FF2B5EF4-FFF2-40B4-BE49-F238E27FC236}">
                <a16:creationId xmlns:a16="http://schemas.microsoft.com/office/drawing/2014/main" id="{C9BC51C5-17B2-4D09-239A-E95A937B8F02}"/>
              </a:ext>
            </a:extLst>
          </p:cNvPr>
          <p:cNvGraphicFramePr/>
          <p:nvPr>
            <p:extLst>
              <p:ext uri="{D42A27DB-BD31-4B8C-83A1-F6EECF244321}">
                <p14:modId xmlns:p14="http://schemas.microsoft.com/office/powerpoint/2010/main" val="485415162"/>
              </p:ext>
            </p:extLst>
          </p:nvPr>
        </p:nvGraphicFramePr>
        <p:xfrm>
          <a:off x="948964" y="3030618"/>
          <a:ext cx="10294070" cy="3473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207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7">
            <a:extLst>
              <a:ext uri="{FF2B5EF4-FFF2-40B4-BE49-F238E27FC236}">
                <a16:creationId xmlns:a16="http://schemas.microsoft.com/office/drawing/2014/main" id="{C7E61288-7DF6-183F-278F-704E4568E2ED}"/>
              </a:ext>
            </a:extLst>
          </p:cNvPr>
          <p:cNvSpPr txBox="1">
            <a:spLocks noGrp="1"/>
          </p:cNvSpPr>
          <p:nvPr>
            <p:ph type="title"/>
          </p:nvPr>
        </p:nvSpPr>
        <p:spPr>
          <a:xfrm>
            <a:off x="1060339" y="1826413"/>
            <a:ext cx="8228008" cy="1069793"/>
          </a:xfrm>
        </p:spPr>
        <p:txBody>
          <a:bodyPr>
            <a:normAutofit/>
          </a:bodyPr>
          <a:lstStyle/>
          <a:p>
            <a:pPr lvl="0"/>
            <a:r>
              <a:rPr lang="en-US" sz="3200" b="1" dirty="0"/>
              <a:t>Apprenticeship advice</a:t>
            </a:r>
            <a:endParaRPr lang="en-GB" sz="3200" b="1" dirty="0"/>
          </a:p>
        </p:txBody>
      </p:sp>
      <p:sp>
        <p:nvSpPr>
          <p:cNvPr id="6" name="Content Placeholder 8">
            <a:extLst>
              <a:ext uri="{FF2B5EF4-FFF2-40B4-BE49-F238E27FC236}">
                <a16:creationId xmlns:a16="http://schemas.microsoft.com/office/drawing/2014/main" id="{D4E0AB49-1B6F-0527-E3EF-1E29CB198524}"/>
              </a:ext>
            </a:extLst>
          </p:cNvPr>
          <p:cNvSpPr txBox="1">
            <a:spLocks noGrp="1"/>
          </p:cNvSpPr>
          <p:nvPr>
            <p:ph idx="1"/>
          </p:nvPr>
        </p:nvSpPr>
        <p:spPr>
          <a:xfrm>
            <a:off x="1060339" y="3168619"/>
            <a:ext cx="5404973" cy="3320017"/>
          </a:xfrm>
        </p:spPr>
        <p:txBody>
          <a:bodyPr>
            <a:normAutofit/>
          </a:bodyPr>
          <a:lstStyle/>
          <a:p>
            <a:pPr marL="0" indent="0">
              <a:lnSpc>
                <a:spcPct val="110000"/>
              </a:lnSpc>
              <a:spcBef>
                <a:spcPts val="750"/>
              </a:spcBef>
              <a:buNone/>
              <a:defRPr/>
            </a:pPr>
            <a:r>
              <a:rPr lang="en-US" sz="1800" dirty="0">
                <a:latin typeface="+mj-lt"/>
                <a:cs typeface="Calibri"/>
              </a:rPr>
              <a:t>UCAS has </a:t>
            </a:r>
            <a:r>
              <a:rPr lang="en-US" sz="1800" dirty="0">
                <a:latin typeface="+mj-lt"/>
                <a:cs typeface="Calibri"/>
                <a:hlinkClick r:id="rId4"/>
              </a:rPr>
              <a:t>apprenticeship advice </a:t>
            </a:r>
            <a:r>
              <a:rPr lang="en-US" sz="1800" dirty="0">
                <a:latin typeface="+mj-lt"/>
                <a:cs typeface="Calibri"/>
              </a:rPr>
              <a:t>to help students make informed decisions about their post-16 and post-18 opportunities.</a:t>
            </a:r>
            <a:endParaRPr lang="en-US" sz="1800" dirty="0">
              <a:latin typeface="+mj-lt"/>
            </a:endParaRPr>
          </a:p>
          <a:p>
            <a:pPr marL="0" indent="0">
              <a:lnSpc>
                <a:spcPct val="110000"/>
              </a:lnSpc>
              <a:spcBef>
                <a:spcPts val="750"/>
              </a:spcBef>
              <a:buNone/>
              <a:defRPr/>
            </a:pPr>
            <a:r>
              <a:rPr lang="en-US" sz="1800" b="1" dirty="0">
                <a:latin typeface="+mj-lt"/>
              </a:rPr>
              <a:t>Find out about:</a:t>
            </a:r>
          </a:p>
          <a:p>
            <a:pPr marL="647700" lvl="1" indent="-285750">
              <a:lnSpc>
                <a:spcPct val="110000"/>
              </a:lnSpc>
              <a:spcBef>
                <a:spcPts val="750"/>
              </a:spcBef>
              <a:buFont typeface="Arial" panose="020B0604020202020204" pitchFamily="34" charset="0"/>
              <a:buChar char="•"/>
              <a:defRPr/>
            </a:pPr>
            <a:r>
              <a:rPr lang="en-US" sz="1800" dirty="0">
                <a:latin typeface="+mj-lt"/>
              </a:rPr>
              <a:t>the different types of apprenticeships</a:t>
            </a:r>
            <a:endParaRPr lang="en-US" sz="18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800" dirty="0">
                <a:latin typeface="+mj-lt"/>
              </a:rPr>
              <a:t>how to find and apply for apprenticeships</a:t>
            </a:r>
            <a:endParaRPr lang="en-US" sz="1800" dirty="0">
              <a:latin typeface="+mj-lt"/>
              <a:cs typeface="Calibri" charset="0"/>
            </a:endParaRPr>
          </a:p>
          <a:p>
            <a:pPr marL="647700" lvl="1" indent="-285750">
              <a:lnSpc>
                <a:spcPct val="110000"/>
              </a:lnSpc>
              <a:spcBef>
                <a:spcPts val="750"/>
              </a:spcBef>
              <a:buFont typeface="Arial" panose="020B0604020202020204" pitchFamily="34" charset="0"/>
              <a:buChar char="•"/>
              <a:defRPr/>
            </a:pPr>
            <a:r>
              <a:rPr lang="en-US" sz="1800" dirty="0">
                <a:latin typeface="+mj-lt"/>
              </a:rPr>
              <a:t>preparing for the application and interview process</a:t>
            </a:r>
            <a:endParaRPr lang="en-US" sz="1800" dirty="0">
              <a:latin typeface="+mj-lt"/>
              <a:cs typeface="Calibri" charset="0"/>
            </a:endParaRPr>
          </a:p>
          <a:p>
            <a:pPr lvl="0">
              <a:lnSpc>
                <a:spcPct val="110000"/>
              </a:lnSpc>
              <a:buFont typeface="Arial" panose="020B0604020202020204" pitchFamily="34" charset="0"/>
              <a:buChar char="•"/>
            </a:pPr>
            <a:endParaRPr lang="en-GB" sz="1200" dirty="0">
              <a:latin typeface="+mj-lt"/>
            </a:endParaRPr>
          </a:p>
        </p:txBody>
      </p:sp>
      <p:sp>
        <p:nvSpPr>
          <p:cNvPr id="7" name="Oval 6">
            <a:extLst>
              <a:ext uri="{FF2B5EF4-FFF2-40B4-BE49-F238E27FC236}">
                <a16:creationId xmlns:a16="http://schemas.microsoft.com/office/drawing/2014/main" id="{D3307498-C95D-F50C-7BB3-3E3DB8BC33EA}"/>
              </a:ext>
            </a:extLst>
          </p:cNvPr>
          <p:cNvSpPr/>
          <p:nvPr/>
        </p:nvSpPr>
        <p:spPr>
          <a:xfrm>
            <a:off x="7603996" y="2340108"/>
            <a:ext cx="4000400" cy="3732490"/>
          </a:xfrm>
          <a:prstGeom prst="ellipse">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2800" b="1" dirty="0"/>
              <a:t>Head to:</a:t>
            </a:r>
            <a:r>
              <a:rPr lang="en-US" sz="1400" b="1" dirty="0"/>
              <a:t> </a:t>
            </a:r>
            <a:r>
              <a:rPr lang="en-GB" sz="1300" b="1" dirty="0">
                <a:hlinkClick r:id="rId5">
                  <a:extLst>
                    <a:ext uri="{A12FA001-AC4F-418D-AE19-62706E023703}">
                      <ahyp:hlinkClr xmlns:ahyp="http://schemas.microsoft.com/office/drawing/2018/hyperlinkcolor" val="tx"/>
                    </a:ext>
                  </a:extLst>
                </a:hlinkClick>
              </a:rPr>
              <a:t>ucas.com/apprenticeships</a:t>
            </a:r>
            <a:endParaRPr lang="en-US" sz="1300" b="1" dirty="0"/>
          </a:p>
        </p:txBody>
      </p:sp>
    </p:spTree>
    <p:extLst>
      <p:ext uri="{BB962C8B-B14F-4D97-AF65-F5344CB8AC3E}">
        <p14:creationId xmlns:p14="http://schemas.microsoft.com/office/powerpoint/2010/main" val="156980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1">
            <a:extLst>
              <a:ext uri="{FF2B5EF4-FFF2-40B4-BE49-F238E27FC236}">
                <a16:creationId xmlns:a16="http://schemas.microsoft.com/office/drawing/2014/main" id="{E6DF962D-81A9-433E-45B1-2A2A98373B01}"/>
              </a:ext>
            </a:extLst>
          </p:cNvPr>
          <p:cNvSpPr>
            <a:spLocks noGrp="1"/>
          </p:cNvSpPr>
          <p:nvPr>
            <p:ph type="title"/>
          </p:nvPr>
        </p:nvSpPr>
        <p:spPr>
          <a:xfrm>
            <a:off x="890656" y="1583636"/>
            <a:ext cx="8228008" cy="1069793"/>
          </a:xfrm>
        </p:spPr>
        <p:txBody>
          <a:bodyPr>
            <a:normAutofit/>
          </a:bodyPr>
          <a:lstStyle/>
          <a:p>
            <a:r>
              <a:rPr lang="en-GB" sz="3200" b="1" dirty="0"/>
              <a:t>Why higher education?</a:t>
            </a:r>
          </a:p>
        </p:txBody>
      </p:sp>
      <p:sp>
        <p:nvSpPr>
          <p:cNvPr id="6" name="Content Placeholder 2">
            <a:extLst>
              <a:ext uri="{FF2B5EF4-FFF2-40B4-BE49-F238E27FC236}">
                <a16:creationId xmlns:a16="http://schemas.microsoft.com/office/drawing/2014/main" id="{25F91545-3139-30E9-B93B-25D30C95C7DB}"/>
              </a:ext>
            </a:extLst>
          </p:cNvPr>
          <p:cNvSpPr>
            <a:spLocks noGrp="1"/>
          </p:cNvSpPr>
          <p:nvPr>
            <p:ph idx="1"/>
          </p:nvPr>
        </p:nvSpPr>
        <p:spPr>
          <a:xfrm>
            <a:off x="890656" y="2653429"/>
            <a:ext cx="9375134" cy="3770855"/>
          </a:xfrm>
        </p:spPr>
        <p:txBody>
          <a:bodyPr>
            <a:noAutofit/>
          </a:bodyPr>
          <a:lstStyle/>
          <a:p>
            <a:pPr marL="0" indent="0" defTabSz="914400" eaLnBrk="1" hangingPunct="1">
              <a:lnSpc>
                <a:spcPct val="90000"/>
              </a:lnSpc>
              <a:spcAft>
                <a:spcPts val="600"/>
              </a:spcAft>
              <a:buClr>
                <a:srgbClr val="FF6451"/>
              </a:buClr>
              <a:buNone/>
              <a:defRPr/>
            </a:pPr>
            <a:r>
              <a:rPr lang="en-US" sz="1800" b="1" dirty="0">
                <a:latin typeface="+mj-lt"/>
                <a:ea typeface="+mn-ea"/>
              </a:rPr>
              <a:t>Opportunities while studying:</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800" dirty="0">
                <a:latin typeface="+mj-lt"/>
                <a:ea typeface="+mn-ea"/>
              </a:rPr>
              <a:t>Chance to study a subject they are passionate about.</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800" dirty="0">
                <a:latin typeface="+mj-lt"/>
                <a:ea typeface="+mn-ea"/>
              </a:rPr>
              <a:t>Achieve a qualification that could lead to their chosen career.</a:t>
            </a:r>
          </a:p>
          <a:p>
            <a:pPr marL="342900" indent="-285750" defTabSz="914400" eaLnBrk="1" hangingPunct="1">
              <a:lnSpc>
                <a:spcPct val="90000"/>
              </a:lnSpc>
              <a:spcAft>
                <a:spcPts val="600"/>
              </a:spcAft>
              <a:buClr>
                <a:srgbClr val="FF6451"/>
              </a:buClr>
              <a:buFont typeface="Arial" panose="020B0604020202020204" pitchFamily="34" charset="0"/>
              <a:buChar char="•"/>
              <a:defRPr/>
            </a:pPr>
            <a:r>
              <a:rPr lang="en-US" sz="1800" dirty="0">
                <a:latin typeface="+mj-lt"/>
                <a:ea typeface="+mn-ea"/>
              </a:rPr>
              <a:t>Grow in confidence, make lifelong friends, and gain independence and important life skills that will widen their prospects.</a:t>
            </a:r>
          </a:p>
          <a:p>
            <a:pPr marL="228600" indent="-285750" defTabSz="914400" eaLnBrk="1" hangingPunct="1">
              <a:lnSpc>
                <a:spcPct val="90000"/>
              </a:lnSpc>
              <a:spcAft>
                <a:spcPts val="600"/>
              </a:spcAft>
              <a:buClr>
                <a:srgbClr val="FF6451"/>
              </a:buClr>
              <a:buFont typeface="Arial" panose="020B0604020202020204" pitchFamily="34" charset="0"/>
              <a:buChar char="•"/>
              <a:defRPr/>
            </a:pPr>
            <a:endParaRPr lang="en-US" sz="1800" dirty="0">
              <a:latin typeface="+mj-lt"/>
              <a:ea typeface="+mn-ea"/>
            </a:endParaRPr>
          </a:p>
          <a:p>
            <a:pPr marL="0" indent="0" defTabSz="914400" eaLnBrk="1" hangingPunct="1">
              <a:lnSpc>
                <a:spcPct val="90000"/>
              </a:lnSpc>
              <a:spcAft>
                <a:spcPts val="600"/>
              </a:spcAft>
              <a:buClr>
                <a:srgbClr val="FF6451"/>
              </a:buClr>
              <a:buNone/>
              <a:defRPr/>
            </a:pPr>
            <a:r>
              <a:rPr lang="en-US" sz="1800" b="1" dirty="0">
                <a:latin typeface="+mj-lt"/>
                <a:ea typeface="+mn-ea"/>
              </a:rPr>
              <a:t>With a degree, they’ll have:</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800" dirty="0">
                <a:latin typeface="+mj-lt"/>
                <a:ea typeface="+mn-ea"/>
              </a:rPr>
              <a:t>the opportunity to follow their career path</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800" dirty="0">
                <a:latin typeface="+mj-lt"/>
                <a:ea typeface="+mn-ea"/>
              </a:rPr>
              <a:t>better job prospects, as many employers target graduates</a:t>
            </a:r>
          </a:p>
          <a:p>
            <a:pPr marL="457200" lvl="1" indent="-285750" defTabSz="914400" eaLnBrk="1" hangingPunct="1">
              <a:lnSpc>
                <a:spcPct val="90000"/>
              </a:lnSpc>
              <a:spcAft>
                <a:spcPts val="600"/>
              </a:spcAft>
              <a:buClr>
                <a:srgbClr val="FF6451"/>
              </a:buClr>
              <a:buFont typeface="Arial" panose="020B0604020202020204" pitchFamily="34" charset="0"/>
              <a:buChar char="•"/>
              <a:defRPr/>
            </a:pPr>
            <a:r>
              <a:rPr lang="en-US" sz="1800" dirty="0">
                <a:latin typeface="+mj-lt"/>
                <a:ea typeface="+mn-ea"/>
              </a:rPr>
              <a:t>higher earning potential</a:t>
            </a:r>
          </a:p>
          <a:p>
            <a:pPr>
              <a:buClr>
                <a:srgbClr val="FF6451"/>
              </a:buClr>
              <a:buFont typeface="Arial" panose="020B0604020202020204" pitchFamily="34" charset="0"/>
              <a:buChar char="•"/>
            </a:pPr>
            <a:endParaRPr lang="en-GB" sz="1800" dirty="0">
              <a:latin typeface="+mj-lt"/>
            </a:endParaRPr>
          </a:p>
        </p:txBody>
      </p:sp>
    </p:spTree>
    <p:extLst>
      <p:ext uri="{BB962C8B-B14F-4D97-AF65-F5344CB8AC3E}">
        <p14:creationId xmlns:p14="http://schemas.microsoft.com/office/powerpoint/2010/main" val="294400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6">
            <a:extLst>
              <a:ext uri="{FF2B5EF4-FFF2-40B4-BE49-F238E27FC236}">
                <a16:creationId xmlns:a16="http://schemas.microsoft.com/office/drawing/2014/main" id="{9A657465-88D2-9289-0E2A-2DBDFEC7FB88}"/>
              </a:ext>
            </a:extLst>
          </p:cNvPr>
          <p:cNvSpPr txBox="1">
            <a:spLocks noGrp="1"/>
          </p:cNvSpPr>
          <p:nvPr>
            <p:ph type="title"/>
          </p:nvPr>
        </p:nvSpPr>
        <p:spPr>
          <a:xfrm>
            <a:off x="532438" y="1575263"/>
            <a:ext cx="8228008" cy="1069793"/>
          </a:xfrm>
        </p:spPr>
        <p:txBody>
          <a:bodyPr>
            <a:normAutofit/>
          </a:bodyPr>
          <a:lstStyle/>
          <a:p>
            <a:pPr lvl="0"/>
            <a:r>
              <a:rPr lang="en-US" sz="3200" b="1" dirty="0"/>
              <a:t>Choosing the right university</a:t>
            </a:r>
            <a:endParaRPr lang="en-GB" sz="3200" b="1" dirty="0"/>
          </a:p>
        </p:txBody>
      </p:sp>
      <p:sp>
        <p:nvSpPr>
          <p:cNvPr id="6" name="Content Placeholder 7">
            <a:extLst>
              <a:ext uri="{FF2B5EF4-FFF2-40B4-BE49-F238E27FC236}">
                <a16:creationId xmlns:a16="http://schemas.microsoft.com/office/drawing/2014/main" id="{9FB7C9B3-560F-0A87-A9EC-9D14BD3D0561}"/>
              </a:ext>
            </a:extLst>
          </p:cNvPr>
          <p:cNvSpPr txBox="1">
            <a:spLocks noGrp="1"/>
          </p:cNvSpPr>
          <p:nvPr>
            <p:ph idx="1"/>
          </p:nvPr>
        </p:nvSpPr>
        <p:spPr>
          <a:xfrm>
            <a:off x="407189" y="2645056"/>
            <a:ext cx="11018097" cy="3930124"/>
          </a:xfrm>
        </p:spPr>
        <p:txBody>
          <a:bodyPr>
            <a:noAutofit/>
          </a:bodyPr>
          <a:lstStyle/>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Style</a:t>
            </a:r>
            <a:r>
              <a:rPr lang="en-US" sz="1800" b="1" dirty="0">
                <a:latin typeface="Calibri Light" pitchFamily="34"/>
                <a:cs typeface="Calibri Light" pitchFamily="34"/>
              </a:rPr>
              <a:t> </a:t>
            </a:r>
            <a:r>
              <a:rPr lang="en-GB" sz="1800" dirty="0">
                <a:latin typeface="Calibri Light" pitchFamily="34"/>
                <a:cs typeface="Calibri Light" pitchFamily="34"/>
              </a:rPr>
              <a:t>– </a:t>
            </a:r>
            <a:r>
              <a:rPr lang="en-US" sz="1800" dirty="0">
                <a:latin typeface="Calibri Light" pitchFamily="34"/>
                <a:cs typeface="Calibri Light" pitchFamily="34"/>
              </a:rPr>
              <a:t>from the traditional, with a focus on subject-based courses and research, to modern universities, with a greater focus on vocational courses.</a:t>
            </a:r>
          </a:p>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Location</a:t>
            </a:r>
            <a:r>
              <a:rPr lang="en-US" sz="1800" b="1" dirty="0">
                <a:latin typeface="Calibri Light" pitchFamily="34"/>
                <a:cs typeface="Calibri Light" pitchFamily="34"/>
              </a:rPr>
              <a:t> </a:t>
            </a:r>
            <a:r>
              <a:rPr lang="en-GB" sz="1800" dirty="0">
                <a:latin typeface="Calibri Light" pitchFamily="34"/>
                <a:cs typeface="Calibri Light" pitchFamily="34"/>
              </a:rPr>
              <a:t>– </a:t>
            </a:r>
            <a:r>
              <a:rPr lang="en-US" sz="1800" dirty="0">
                <a:latin typeface="Calibri Light" pitchFamily="34"/>
                <a:cs typeface="Calibri Light" pitchFamily="34"/>
              </a:rPr>
              <a:t>some are based in large cities, others in smaller towns - a major influence on the environment and lifestyle.</a:t>
            </a:r>
          </a:p>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Size</a:t>
            </a:r>
            <a:r>
              <a:rPr lang="en-US" sz="1800" b="1" dirty="0">
                <a:solidFill>
                  <a:srgbClr val="FBC651"/>
                </a:solidFill>
                <a:latin typeface="Calibri Light" pitchFamily="34"/>
                <a:cs typeface="Calibri Light" pitchFamily="34"/>
              </a:rPr>
              <a:t> </a:t>
            </a:r>
            <a:r>
              <a:rPr lang="en-GB" sz="1800" dirty="0">
                <a:latin typeface="Calibri Light" pitchFamily="34"/>
                <a:cs typeface="Calibri Light" pitchFamily="34"/>
              </a:rPr>
              <a:t>– </a:t>
            </a:r>
            <a:r>
              <a:rPr lang="en-US" sz="1800" dirty="0">
                <a:latin typeface="Calibri Light" pitchFamily="34"/>
                <a:cs typeface="Calibri Light" pitchFamily="34"/>
              </a:rPr>
              <a:t>larger universities can have more than 20,000 students, whereas some of the smallest have only a few thousand.</a:t>
            </a:r>
          </a:p>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Culture and facilities </a:t>
            </a:r>
            <a:r>
              <a:rPr lang="en-GB" sz="1800" dirty="0">
                <a:latin typeface="Calibri Light" pitchFamily="34"/>
                <a:cs typeface="Calibri Light" pitchFamily="34"/>
              </a:rPr>
              <a:t>– </a:t>
            </a:r>
            <a:r>
              <a:rPr lang="en-US" sz="1800" dirty="0">
                <a:latin typeface="Calibri Light" pitchFamily="34"/>
                <a:cs typeface="Calibri Light" pitchFamily="34"/>
              </a:rPr>
              <a:t>influenced by a range of factors, including the diversity of students who attend. </a:t>
            </a:r>
          </a:p>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What graduates do </a:t>
            </a:r>
            <a:r>
              <a:rPr lang="en-GB" sz="1800" dirty="0">
                <a:latin typeface="Calibri Light" pitchFamily="34"/>
                <a:cs typeface="Calibri Light" pitchFamily="34"/>
              </a:rPr>
              <a:t>– </a:t>
            </a:r>
            <a:r>
              <a:rPr lang="en-US" sz="1800" dirty="0">
                <a:latin typeface="Calibri Light" pitchFamily="34"/>
                <a:cs typeface="Calibri Light" pitchFamily="34"/>
              </a:rPr>
              <a:t>all universities collect destination statistics. It can be interesting to find out the types of jobs or further study students go on to.</a:t>
            </a:r>
          </a:p>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Tuition fees </a:t>
            </a:r>
            <a:r>
              <a:rPr lang="en-GB" sz="1800" dirty="0">
                <a:latin typeface="Calibri Light" pitchFamily="34"/>
                <a:cs typeface="Calibri Light" pitchFamily="34"/>
              </a:rPr>
              <a:t>– can </a:t>
            </a:r>
            <a:r>
              <a:rPr lang="en-US" sz="1800" dirty="0">
                <a:latin typeface="Calibri Light" pitchFamily="34"/>
                <a:cs typeface="Calibri Light" pitchFamily="34"/>
              </a:rPr>
              <a:t>vary between course providers. Check if there are any scholarships or bursaries available. </a:t>
            </a:r>
          </a:p>
          <a:p>
            <a:pPr marL="285750" lvl="0" indent="-285750">
              <a:lnSpc>
                <a:spcPct val="100000"/>
              </a:lnSpc>
              <a:spcBef>
                <a:spcPts val="300"/>
              </a:spcBef>
              <a:spcAft>
                <a:spcPts val="300"/>
              </a:spcAft>
              <a:buClr>
                <a:srgbClr val="555964"/>
              </a:buClr>
              <a:buFont typeface="Arial" pitchFamily="34"/>
              <a:buChar char="•"/>
            </a:pPr>
            <a:r>
              <a:rPr lang="en-US" sz="1800" b="1" dirty="0">
                <a:solidFill>
                  <a:schemeClr val="tx1"/>
                </a:solidFill>
                <a:latin typeface="Calibri Light" pitchFamily="34"/>
                <a:cs typeface="Calibri Light" pitchFamily="34"/>
              </a:rPr>
              <a:t>Living costs </a:t>
            </a:r>
            <a:r>
              <a:rPr lang="en-GB" sz="1800" dirty="0">
                <a:latin typeface="Calibri Light" pitchFamily="34"/>
                <a:cs typeface="Calibri Light" pitchFamily="34"/>
              </a:rPr>
              <a:t>– </a:t>
            </a:r>
            <a:r>
              <a:rPr lang="en-US" sz="1800" dirty="0">
                <a:latin typeface="Calibri Light" pitchFamily="34"/>
                <a:cs typeface="Calibri Light" pitchFamily="34"/>
              </a:rPr>
              <a:t>accommodation, transport, and food can vary enormously. </a:t>
            </a:r>
          </a:p>
        </p:txBody>
      </p:sp>
    </p:spTree>
    <p:extLst>
      <p:ext uri="{BB962C8B-B14F-4D97-AF65-F5344CB8AC3E}">
        <p14:creationId xmlns:p14="http://schemas.microsoft.com/office/powerpoint/2010/main" val="587583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13249-AE42-4008-B214-B202AB5E00D0}"/>
              </a:ext>
            </a:extLst>
          </p:cNvPr>
          <p:cNvPicPr>
            <a:picLocks noChangeAspect="1"/>
          </p:cNvPicPr>
          <p:nvPr/>
        </p:nvPicPr>
        <p:blipFill>
          <a:blip r:embed="rId2"/>
          <a:stretch>
            <a:fillRect/>
          </a:stretch>
        </p:blipFill>
        <p:spPr>
          <a:xfrm>
            <a:off x="0" y="0"/>
            <a:ext cx="12191999" cy="6858000"/>
          </a:xfrm>
          <a:prstGeom prst="rect">
            <a:avLst/>
          </a:prstGeom>
        </p:spPr>
      </p:pic>
      <p:pic>
        <p:nvPicPr>
          <p:cNvPr id="9" name="Picture 18" descr="UCAS-Right_aligned-White_box-Keyline-CMYK.eps">
            <a:extLst>
              <a:ext uri="{FF2B5EF4-FFF2-40B4-BE49-F238E27FC236}">
                <a16:creationId xmlns:a16="http://schemas.microsoft.com/office/drawing/2014/main" id="{1D4D5CF4-8E54-E600-296C-5DBAC94C0A61}"/>
              </a:ext>
            </a:extLst>
          </p:cNvPr>
          <p:cNvPicPr>
            <a:picLocks noChangeAspect="1"/>
          </p:cNvPicPr>
          <p:nvPr/>
        </p:nvPicPr>
        <p:blipFill>
          <a:blip r:embed="rId3"/>
          <a:srcRect/>
          <a:stretch>
            <a:fillRect/>
          </a:stretch>
        </p:blipFill>
        <p:spPr>
          <a:xfrm>
            <a:off x="9934108" y="282820"/>
            <a:ext cx="2173812" cy="592669"/>
          </a:xfrm>
          <a:prstGeom prst="rect">
            <a:avLst/>
          </a:prstGeom>
          <a:noFill/>
          <a:ln cap="flat">
            <a:noFill/>
          </a:ln>
        </p:spPr>
      </p:pic>
      <p:sp>
        <p:nvSpPr>
          <p:cNvPr id="5" name="Title 6">
            <a:extLst>
              <a:ext uri="{FF2B5EF4-FFF2-40B4-BE49-F238E27FC236}">
                <a16:creationId xmlns:a16="http://schemas.microsoft.com/office/drawing/2014/main" id="{FF978BF5-EEA2-746A-5564-2A7171FF9090}"/>
              </a:ext>
            </a:extLst>
          </p:cNvPr>
          <p:cNvSpPr txBox="1">
            <a:spLocks noGrp="1"/>
          </p:cNvSpPr>
          <p:nvPr>
            <p:ph type="title"/>
          </p:nvPr>
        </p:nvSpPr>
        <p:spPr>
          <a:xfrm>
            <a:off x="583505" y="1593130"/>
            <a:ext cx="8228008" cy="1069793"/>
          </a:xfrm>
        </p:spPr>
        <p:txBody>
          <a:bodyPr>
            <a:normAutofit/>
          </a:bodyPr>
          <a:lstStyle/>
          <a:p>
            <a:pPr lvl="0"/>
            <a:r>
              <a:rPr lang="en-US" sz="3200" b="1" dirty="0"/>
              <a:t>Choosing the right course</a:t>
            </a:r>
            <a:endParaRPr lang="en-GB" sz="3200" b="1" dirty="0"/>
          </a:p>
        </p:txBody>
      </p:sp>
      <p:sp>
        <p:nvSpPr>
          <p:cNvPr id="6" name="Content Placeholder 7">
            <a:extLst>
              <a:ext uri="{FF2B5EF4-FFF2-40B4-BE49-F238E27FC236}">
                <a16:creationId xmlns:a16="http://schemas.microsoft.com/office/drawing/2014/main" id="{8F4C93F3-01A2-3674-98E4-44ADEB222EB4}"/>
              </a:ext>
            </a:extLst>
          </p:cNvPr>
          <p:cNvSpPr txBox="1">
            <a:spLocks noGrp="1"/>
          </p:cNvSpPr>
          <p:nvPr>
            <p:ph idx="1"/>
          </p:nvPr>
        </p:nvSpPr>
        <p:spPr>
          <a:xfrm>
            <a:off x="692694" y="2662923"/>
            <a:ext cx="10515776" cy="3562027"/>
          </a:xfrm>
        </p:spPr>
        <p:txBody>
          <a:bodyPr>
            <a:noAutofit/>
          </a:bodyPr>
          <a:lstStyle/>
          <a:p>
            <a:pPr lvl="0">
              <a:lnSpc>
                <a:spcPct val="100000"/>
              </a:lnSpc>
              <a:spcAft>
                <a:spcPts val="1200"/>
              </a:spcAft>
              <a:buClr>
                <a:srgbClr val="FB705B"/>
              </a:buClr>
              <a:buFont typeface="Arial" pitchFamily="34"/>
              <a:buChar char="•"/>
            </a:pPr>
            <a:r>
              <a:rPr lang="en-US" sz="1800" dirty="0"/>
              <a:t>What does the course cover? </a:t>
            </a:r>
          </a:p>
          <a:p>
            <a:pPr lvl="0">
              <a:lnSpc>
                <a:spcPct val="100000"/>
              </a:lnSpc>
              <a:spcAft>
                <a:spcPts val="1200"/>
              </a:spcAft>
              <a:buClr>
                <a:srgbClr val="FB705B"/>
              </a:buClr>
              <a:buFont typeface="Arial" pitchFamily="34"/>
              <a:buChar char="•"/>
            </a:pPr>
            <a:r>
              <a:rPr lang="en-GB" sz="1800" dirty="0"/>
              <a:t>Courses with the same title may be very different. </a:t>
            </a:r>
          </a:p>
          <a:p>
            <a:pPr lvl="0">
              <a:lnSpc>
                <a:spcPct val="100000"/>
              </a:lnSpc>
              <a:spcAft>
                <a:spcPts val="1200"/>
              </a:spcAft>
              <a:buClr>
                <a:srgbClr val="FB705B"/>
              </a:buClr>
              <a:buFont typeface="Arial" pitchFamily="34"/>
              <a:buChar char="•"/>
            </a:pPr>
            <a:r>
              <a:rPr lang="en-US" sz="1800" dirty="0"/>
              <a:t>Look carefully at the core course content, and the range of optional studies/modules available. </a:t>
            </a:r>
          </a:p>
          <a:p>
            <a:pPr lvl="0">
              <a:lnSpc>
                <a:spcPct val="100000"/>
              </a:lnSpc>
              <a:spcAft>
                <a:spcPts val="1200"/>
              </a:spcAft>
              <a:buClr>
                <a:srgbClr val="FB705B"/>
              </a:buClr>
              <a:buFont typeface="Arial" pitchFamily="34"/>
              <a:buChar char="•"/>
            </a:pPr>
            <a:r>
              <a:rPr lang="en-US" sz="1800" dirty="0"/>
              <a:t>Which modules are the most interesting and relevant to career aspirations?</a:t>
            </a:r>
          </a:p>
          <a:p>
            <a:pPr lvl="0">
              <a:lnSpc>
                <a:spcPct val="100000"/>
              </a:lnSpc>
              <a:spcAft>
                <a:spcPts val="1200"/>
              </a:spcAft>
              <a:buClr>
                <a:srgbClr val="FB705B"/>
              </a:buClr>
              <a:buFont typeface="Arial" pitchFamily="34"/>
              <a:buChar char="•"/>
            </a:pPr>
            <a:r>
              <a:rPr lang="en-US" sz="1800" dirty="0"/>
              <a:t>See if the course or university/college offers any internship, placement, or study abroad opportunities.</a:t>
            </a:r>
          </a:p>
          <a:p>
            <a:pPr lvl="0">
              <a:lnSpc>
                <a:spcPct val="100000"/>
              </a:lnSpc>
              <a:spcAft>
                <a:spcPts val="1200"/>
              </a:spcAft>
              <a:buClr>
                <a:srgbClr val="FB705B"/>
              </a:buClr>
              <a:buFont typeface="Arial" pitchFamily="34"/>
              <a:buChar char="•"/>
            </a:pPr>
            <a:r>
              <a:rPr lang="en-US" sz="1800" dirty="0"/>
              <a:t>How is the course taught </a:t>
            </a:r>
            <a:r>
              <a:rPr lang="en-GB" sz="1800" dirty="0"/>
              <a:t>–</a:t>
            </a:r>
            <a:r>
              <a:rPr lang="en-US" sz="1800" dirty="0"/>
              <a:t> structured teaching, or more independent research? How many lectures are there, and how much group work will be done in seminars?</a:t>
            </a:r>
          </a:p>
          <a:p>
            <a:pPr lvl="0">
              <a:lnSpc>
                <a:spcPct val="100000"/>
              </a:lnSpc>
              <a:spcAft>
                <a:spcPts val="1200"/>
              </a:spcAft>
              <a:buClr>
                <a:srgbClr val="FB705B"/>
              </a:buClr>
              <a:buFont typeface="Arial" pitchFamily="34"/>
              <a:buChar char="•"/>
            </a:pPr>
            <a:r>
              <a:rPr lang="en-US" sz="1800" dirty="0"/>
              <a:t>How is the course assessed?</a:t>
            </a:r>
          </a:p>
        </p:txBody>
      </p:sp>
    </p:spTree>
    <p:extLst>
      <p:ext uri="{BB962C8B-B14F-4D97-AF65-F5344CB8AC3E}">
        <p14:creationId xmlns:p14="http://schemas.microsoft.com/office/powerpoint/2010/main" val="307815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88640-4F19-4280-8E3A-D0D5FAFC159D}"/>
              </a:ext>
            </a:extLst>
          </p:cNvPr>
          <p:cNvSpPr>
            <a:spLocks noGrp="1"/>
          </p:cNvSpPr>
          <p:nvPr>
            <p:ph type="title"/>
          </p:nvPr>
        </p:nvSpPr>
        <p:spPr/>
        <p:txBody>
          <a:bodyPr>
            <a:normAutofit fontScale="90000"/>
          </a:bodyPr>
          <a:lstStyle/>
          <a:p>
            <a:r>
              <a:rPr lang="en-GB" dirty="0"/>
              <a:t>Research resources</a:t>
            </a:r>
          </a:p>
        </p:txBody>
      </p:sp>
    </p:spTree>
    <p:custDataLst>
      <p:tags r:id="rId1"/>
    </p:custDataLst>
    <p:extLst>
      <p:ext uri="{BB962C8B-B14F-4D97-AF65-F5344CB8AC3E}">
        <p14:creationId xmlns:p14="http://schemas.microsoft.com/office/powerpoint/2010/main" val="100856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1691</Words>
  <Application>Microsoft Office PowerPoint</Application>
  <PresentationFormat>Widescreen</PresentationFormat>
  <Paragraphs>209</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Wingdings</vt:lpstr>
      <vt:lpstr>Office Theme</vt:lpstr>
      <vt:lpstr>Parents’ evening presentation 2023 applications</vt:lpstr>
      <vt:lpstr>PowerPoint Presentation</vt:lpstr>
      <vt:lpstr>What is UCAS?</vt:lpstr>
      <vt:lpstr>Choices available</vt:lpstr>
      <vt:lpstr>Apprenticeship advice</vt:lpstr>
      <vt:lpstr>Why higher education?</vt:lpstr>
      <vt:lpstr>Choosing the right university</vt:lpstr>
      <vt:lpstr>Choosing the right course</vt:lpstr>
      <vt:lpstr>Research resources</vt:lpstr>
      <vt:lpstr>Starting research</vt:lpstr>
      <vt:lpstr>Organise everything in one place…</vt:lpstr>
      <vt:lpstr>Free tools to help…</vt:lpstr>
      <vt:lpstr>When to apply for 2023 entry</vt:lpstr>
      <vt:lpstr>Applying -  key facts</vt:lpstr>
      <vt:lpstr>Registering </vt:lpstr>
      <vt:lpstr>Linking to a school</vt:lpstr>
      <vt:lpstr>Making an application  </vt:lpstr>
      <vt:lpstr>The personal statement </vt:lpstr>
      <vt:lpstr>PowerPoint Presentation</vt:lpstr>
      <vt:lpstr>Tracking applications</vt:lpstr>
      <vt:lpstr>Decisions</vt:lpstr>
      <vt:lpstr>Replies to offers</vt:lpstr>
      <vt:lpstr>Other options</vt:lpstr>
      <vt:lpstr>What should students be doing now?</vt:lpstr>
      <vt:lpstr>How can you support them?</vt:lpstr>
      <vt:lpstr>UCAS Links – Key information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UCAS Information Evening</dc:title>
  <dc:creator>Mr T Smith</dc:creator>
  <cp:lastModifiedBy>Kirsty Williams</cp:lastModifiedBy>
  <cp:revision>3</cp:revision>
  <dcterms:created xsi:type="dcterms:W3CDTF">2021-09-21T16:37:08Z</dcterms:created>
  <dcterms:modified xsi:type="dcterms:W3CDTF">2022-09-27T12:50:35Z</dcterms:modified>
</cp:coreProperties>
</file>