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embeddedFontLst>
    <p:embeddedFont>
      <p:font typeface="Roboto" panose="02000000000000000000" pitchFamily="2" charset="0"/>
      <p:regular r:id="rId10"/>
      <p:bold r:id="rId11"/>
      <p:italic r:id="rId12"/>
      <p:boldItalic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6" roundtripDataSignature="AMtx7mg2a82MaW25WNdO+u7Jjs8G5Ugl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gela Curtis" userId="1b5bd615-0793-4e1c-ae63-868996dca66e" providerId="ADAL" clId="{1C8FBB92-73F1-4EC6-86D8-F2FD072934BA}"/>
    <pc:docChg chg="modSld">
      <pc:chgData name="Angela Curtis" userId="1b5bd615-0793-4e1c-ae63-868996dca66e" providerId="ADAL" clId="{1C8FBB92-73F1-4EC6-86D8-F2FD072934BA}" dt="2026-05-11T15:03:41.311" v="46" actId="1076"/>
      <pc:docMkLst>
        <pc:docMk/>
      </pc:docMkLst>
      <pc:sldChg chg="modSp mod">
        <pc:chgData name="Angela Curtis" userId="1b5bd615-0793-4e1c-ae63-868996dca66e" providerId="ADAL" clId="{1C8FBB92-73F1-4EC6-86D8-F2FD072934BA}" dt="2026-05-11T15:03:41.311" v="46" actId="1076"/>
        <pc:sldMkLst>
          <pc:docMk/>
          <pc:sldMk cId="0" sldId="256"/>
        </pc:sldMkLst>
        <pc:spChg chg="mod">
          <ac:chgData name="Angela Curtis" userId="1b5bd615-0793-4e1c-ae63-868996dca66e" providerId="ADAL" clId="{1C8FBB92-73F1-4EC6-86D8-F2FD072934BA}" dt="2026-05-11T15:03:41.311" v="46" actId="1076"/>
          <ac:spMkLst>
            <pc:docMk/>
            <pc:sldMk cId="0" sldId="256"/>
            <ac:spMk id="8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5" name="Google Shape;9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2" name="Google Shape;10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9" name="Google Shape;10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1246f2b45e6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5" name="Google Shape;115;g1246f2b45e6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3" name="Google Shape;12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uturefirsthub.org.uk/register/sirharrysmith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 title="Untitled design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16775" y="-53300"/>
            <a:ext cx="12498350" cy="7030301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/>
          <p:nvPr/>
        </p:nvSpPr>
        <p:spPr>
          <a:xfrm>
            <a:off x="8279874" y="1091990"/>
            <a:ext cx="3843300" cy="4739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 b="1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Sir Harry Smith Community College and Future First</a:t>
            </a:r>
            <a:endParaRPr sz="4000" b="1" i="0" u="none" strike="noStrike" cap="none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endParaRPr sz="4000" b="1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endParaRPr sz="4000" b="1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3100" b="0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Join our network of former students!</a:t>
            </a:r>
            <a:endParaRPr sz="2100" b="0" i="0" u="none" strike="noStrike" cap="none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4"/>
          <p:cNvSpPr txBox="1"/>
          <p:nvPr/>
        </p:nvSpPr>
        <p:spPr>
          <a:xfrm>
            <a:off x="1289721" y="836121"/>
            <a:ext cx="10167600" cy="75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GB" sz="4300" b="1" dirty="0">
                <a:solidFill>
                  <a:srgbClr val="1F2B45"/>
                </a:solidFill>
                <a:highlight>
                  <a:schemeClr val="lt1"/>
                </a:highlight>
                <a:latin typeface="Roboto"/>
                <a:ea typeface="Roboto"/>
                <a:cs typeface="Roboto"/>
                <a:sym typeface="Roboto"/>
              </a:rPr>
              <a:t>SHSCC</a:t>
            </a:r>
            <a:r>
              <a:rPr lang="en-GB" sz="4300" b="1" i="0" u="none" strike="noStrike" cap="none" dirty="0">
                <a:solidFill>
                  <a:srgbClr val="1F2B45"/>
                </a:solidFill>
                <a:highlight>
                  <a:schemeClr val="lt1"/>
                </a:highlight>
                <a:latin typeface="Roboto"/>
                <a:ea typeface="Roboto"/>
                <a:cs typeface="Roboto"/>
                <a:sym typeface="Roboto"/>
              </a:rPr>
              <a:t> alumni network</a:t>
            </a:r>
            <a:endParaRPr sz="2500" b="1" i="0" u="none" strike="noStrike" cap="none" dirty="0">
              <a:solidFill>
                <a:srgbClr val="1F2B45"/>
              </a:solidFill>
              <a:highlight>
                <a:schemeClr val="lt1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1" name="Google Shape;91;p4"/>
          <p:cNvSpPr txBox="1"/>
          <p:nvPr/>
        </p:nvSpPr>
        <p:spPr>
          <a:xfrm>
            <a:off x="1289725" y="1903875"/>
            <a:ext cx="6463800" cy="36317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800" b="0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When you finish your exams this summer, we don’t want that to be the last time you’re in touch with </a:t>
            </a:r>
            <a:r>
              <a:rPr lang="en-GB" sz="2800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our </a:t>
            </a:r>
            <a:r>
              <a:rPr lang="en-GB" sz="2800" b="0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school.</a:t>
            </a:r>
            <a:endParaRPr sz="2800" b="0" i="0" u="none" strike="noStrike" cap="none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2800" b="0" i="0" u="none" strike="noStrike" cap="none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800" b="0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We are working with Future First to help us keep in touch with our former students, also known as </a:t>
            </a:r>
            <a:r>
              <a:rPr lang="en-GB" sz="2800" b="1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‘alumni’.</a:t>
            </a:r>
            <a:endParaRPr sz="2800" b="1" i="0" u="none" strike="noStrike" cap="none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92" name="Google Shape;92;p4" title="Untitled design (2).jpg"/>
          <p:cNvPicPr preferRelativeResize="0"/>
          <p:nvPr/>
        </p:nvPicPr>
        <p:blipFill rotWithShape="1">
          <a:blip r:embed="rId3">
            <a:alphaModFix/>
          </a:blip>
          <a:srcRect l="16242" r="16858"/>
          <a:stretch/>
        </p:blipFill>
        <p:spPr>
          <a:xfrm>
            <a:off x="7847550" y="1731650"/>
            <a:ext cx="4227552" cy="35547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/>
          <p:cNvSpPr txBox="1"/>
          <p:nvPr/>
        </p:nvSpPr>
        <p:spPr>
          <a:xfrm>
            <a:off x="4090219" y="1617383"/>
            <a:ext cx="6862916" cy="4278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 sz="2400" b="0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Future First is a </a:t>
            </a:r>
            <a:r>
              <a:rPr lang="en-GB" sz="2400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social mobility c</a:t>
            </a:r>
            <a:r>
              <a:rPr lang="en-GB" sz="2400" b="0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harity which helps schools like ours to stay in contact with their leavers from day one. </a:t>
            </a:r>
            <a:endParaRPr sz="2400" b="0" i="0" u="none" strike="noStrike" cap="none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2400" b="0" i="0" u="none" strike="noStrike" cap="none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 sz="2400" b="0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We’ll contact you a few times a year with school news and opportunities to stay involved</a:t>
            </a:r>
            <a:r>
              <a:rPr lang="en-GB" sz="2400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through volunteering.</a:t>
            </a:r>
            <a:endParaRPr sz="2400" b="0" i="0" u="none" strike="noStrike" cap="none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2400" b="0" i="0" u="none" strike="noStrike" cap="none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 sz="2400" b="0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Plus we want to hear about your pathways after leaving school!</a:t>
            </a:r>
            <a:endParaRPr sz="2400" b="0" i="0" u="none" strike="noStrike" cap="none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3"/>
          <p:cNvSpPr txBox="1"/>
          <p:nvPr/>
        </p:nvSpPr>
        <p:spPr>
          <a:xfrm>
            <a:off x="-1506039" y="602124"/>
            <a:ext cx="10167600" cy="7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GB" sz="4100" b="1" dirty="0">
                <a:solidFill>
                  <a:srgbClr val="1F2B45"/>
                </a:solidFill>
                <a:highlight>
                  <a:schemeClr val="lt1"/>
                </a:highlight>
                <a:latin typeface="Roboto"/>
                <a:ea typeface="Roboto"/>
                <a:cs typeface="Roboto"/>
                <a:sym typeface="Roboto"/>
              </a:rPr>
              <a:t>Who are</a:t>
            </a:r>
            <a:r>
              <a:rPr lang="en-GB" sz="4100" b="1" i="0" u="none" strike="noStrike" cap="none" dirty="0">
                <a:solidFill>
                  <a:srgbClr val="1F2B45"/>
                </a:solidFill>
                <a:highlight>
                  <a:schemeClr val="lt1"/>
                </a:highlight>
                <a:latin typeface="Roboto"/>
                <a:ea typeface="Roboto"/>
                <a:cs typeface="Roboto"/>
                <a:sym typeface="Roboto"/>
              </a:rPr>
              <a:t> Future First?</a:t>
            </a:r>
            <a:endParaRPr sz="2300" b="1" i="0" u="none" strike="noStrike" cap="none" dirty="0">
              <a:solidFill>
                <a:srgbClr val="1F2B45"/>
              </a:solidFill>
              <a:highlight>
                <a:schemeClr val="lt1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99" name="Google Shape;99;p3" title="Untitled design (3).jpg"/>
          <p:cNvPicPr preferRelativeResize="0"/>
          <p:nvPr/>
        </p:nvPicPr>
        <p:blipFill rotWithShape="1">
          <a:blip r:embed="rId3">
            <a:alphaModFix/>
          </a:blip>
          <a:srcRect l="29599" t="15059" r="24317" b="11481"/>
          <a:stretch/>
        </p:blipFill>
        <p:spPr>
          <a:xfrm>
            <a:off x="899200" y="2057400"/>
            <a:ext cx="2876388" cy="28685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5"/>
          <p:cNvSpPr txBox="1"/>
          <p:nvPr/>
        </p:nvSpPr>
        <p:spPr>
          <a:xfrm>
            <a:off x="970525" y="1808650"/>
            <a:ext cx="6548100" cy="3539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31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Char char="-"/>
            </a:pPr>
            <a:r>
              <a:rPr lang="en-GB" sz="2800" b="0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Stay </a:t>
            </a:r>
            <a:r>
              <a:rPr lang="en-GB" sz="2800" b="1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connected and create a network</a:t>
            </a:r>
            <a:endParaRPr sz="2800" b="1" i="0" u="none" strike="noStrike" cap="none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2800" b="1" i="0" u="none" strike="noStrike" cap="none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marR="0" lvl="0" indent="-431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Char char="-"/>
            </a:pPr>
            <a:r>
              <a:rPr lang="en-GB" sz="2800" b="0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Improve your </a:t>
            </a:r>
            <a:r>
              <a:rPr lang="en-GB" sz="2800" b="1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CV</a:t>
            </a:r>
            <a:r>
              <a:rPr lang="en-GB" sz="2800" b="0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by volunteering your time</a:t>
            </a:r>
            <a:endParaRPr sz="2800" b="0" i="0" u="none" strike="noStrike" cap="none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2800" b="0" i="0" u="none" strike="noStrike" cap="none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marR="0" lvl="0" indent="-431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Char char="-"/>
            </a:pPr>
            <a:r>
              <a:rPr lang="en-GB" sz="2800" b="1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Inspire</a:t>
            </a:r>
            <a:r>
              <a:rPr lang="en-GB" sz="2800" b="0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students by sharing advice and guidance through your experiences</a:t>
            </a:r>
            <a:endParaRPr sz="2800" b="0" i="0" u="none" strike="noStrike" cap="none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5" name="Google Shape;105;p5"/>
          <p:cNvSpPr txBox="1"/>
          <p:nvPr/>
        </p:nvSpPr>
        <p:spPr>
          <a:xfrm>
            <a:off x="1268021" y="755071"/>
            <a:ext cx="101676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GB" sz="3800" b="1" i="0" u="none" strike="noStrike" cap="none" dirty="0">
                <a:solidFill>
                  <a:schemeClr val="dk1"/>
                </a:solidFill>
                <a:highlight>
                  <a:schemeClr val="lt1"/>
                </a:highlight>
                <a:latin typeface="Roboto"/>
                <a:ea typeface="Roboto"/>
                <a:cs typeface="Roboto"/>
                <a:sym typeface="Roboto"/>
              </a:rPr>
              <a:t>Why keep in touch?</a:t>
            </a:r>
            <a:endParaRPr sz="2000" b="1" i="0" u="none" strike="noStrike" cap="none" dirty="0">
              <a:solidFill>
                <a:schemeClr val="dk1"/>
              </a:solidFill>
              <a:highlight>
                <a:schemeClr val="lt1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06" name="Google Shape;106;p5" title="Untitled design (4).jpg"/>
          <p:cNvPicPr preferRelativeResize="0"/>
          <p:nvPr/>
        </p:nvPicPr>
        <p:blipFill rotWithShape="1">
          <a:blip r:embed="rId3">
            <a:alphaModFix/>
          </a:blip>
          <a:srcRect l="28412" t="15417" r="27503" b="11306"/>
          <a:stretch/>
        </p:blipFill>
        <p:spPr>
          <a:xfrm>
            <a:off x="8110093" y="1808650"/>
            <a:ext cx="3462802" cy="32375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"/>
          <p:cNvSpPr txBox="1"/>
          <p:nvPr/>
        </p:nvSpPr>
        <p:spPr>
          <a:xfrm>
            <a:off x="1012196" y="672946"/>
            <a:ext cx="101676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GB" sz="4500" b="1" i="0" u="none" strike="noStrike" cap="none" dirty="0">
                <a:solidFill>
                  <a:schemeClr val="dk1"/>
                </a:solidFill>
                <a:highlight>
                  <a:schemeClr val="lt1"/>
                </a:highlight>
                <a:latin typeface="Roboto"/>
                <a:ea typeface="Roboto"/>
                <a:cs typeface="Roboto"/>
                <a:sym typeface="Roboto"/>
              </a:rPr>
              <a:t>Become a role model</a:t>
            </a:r>
            <a:endParaRPr sz="2700" b="1" i="0" u="none" strike="noStrike" cap="none" dirty="0">
              <a:solidFill>
                <a:schemeClr val="dk1"/>
              </a:solidFill>
              <a:highlight>
                <a:schemeClr val="lt1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2" name="Google Shape;112;p2"/>
          <p:cNvSpPr txBox="1"/>
          <p:nvPr/>
        </p:nvSpPr>
        <p:spPr>
          <a:xfrm>
            <a:off x="1012196" y="1845445"/>
            <a:ext cx="10167600" cy="4339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en-GB" sz="2800" b="0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You could come back and…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endParaRPr lang="en-GB" sz="2800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 panose="020B0604020202020204" pitchFamily="34" charset="0"/>
              <a:buChar char="•"/>
            </a:pPr>
            <a:r>
              <a:rPr lang="en-GB" sz="2800" b="0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Let students know what the first year after leaving school is really like</a:t>
            </a: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 panose="020B0604020202020204" pitchFamily="34" charset="0"/>
              <a:buChar char="•"/>
            </a:pPr>
            <a:endParaRPr lang="en-GB" sz="2000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Share the story of your journey to your current career</a:t>
            </a: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</a:pPr>
            <a:endParaRPr lang="en-GB" sz="2000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 panose="020B0604020202020204" pitchFamily="34" charset="0"/>
              <a:buChar char="•"/>
            </a:pPr>
            <a:r>
              <a:rPr lang="en-GB" sz="2800" b="0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Share your career experiences with those who are in your position now</a:t>
            </a:r>
            <a:endParaRPr sz="2800" b="0" i="0" u="none" strike="noStrike" cap="none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1246f2b45e6_0_18"/>
          <p:cNvSpPr txBox="1"/>
          <p:nvPr/>
        </p:nvSpPr>
        <p:spPr>
          <a:xfrm>
            <a:off x="1012196" y="970446"/>
            <a:ext cx="10167600" cy="153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GB" sz="4700" b="1" i="0" u="none" strike="noStrike" cap="none" dirty="0">
                <a:solidFill>
                  <a:srgbClr val="1F2B45"/>
                </a:solidFill>
                <a:highlight>
                  <a:schemeClr val="lt1"/>
                </a:highlight>
                <a:latin typeface="Roboto"/>
                <a:ea typeface="Roboto"/>
                <a:cs typeface="Roboto"/>
                <a:sym typeface="Roboto"/>
              </a:rPr>
              <a:t>Join </a:t>
            </a:r>
            <a:r>
              <a:rPr lang="en-GB" sz="4700" b="1" dirty="0">
                <a:solidFill>
                  <a:srgbClr val="1F2B45"/>
                </a:solidFill>
                <a:highlight>
                  <a:schemeClr val="lt1"/>
                </a:highlight>
                <a:latin typeface="Roboto"/>
                <a:ea typeface="Roboto"/>
                <a:cs typeface="Roboto"/>
                <a:sym typeface="Roboto"/>
              </a:rPr>
              <a:t>the SHSCC</a:t>
            </a:r>
            <a:r>
              <a:rPr lang="en-GB" sz="4700" b="1" i="0" u="none" strike="noStrike" cap="none" dirty="0">
                <a:solidFill>
                  <a:srgbClr val="1F2B45"/>
                </a:solidFill>
                <a:highlight>
                  <a:schemeClr val="lt1"/>
                </a:highlight>
                <a:latin typeface="Roboto"/>
                <a:ea typeface="Roboto"/>
                <a:cs typeface="Roboto"/>
                <a:sym typeface="Roboto"/>
              </a:rPr>
              <a:t> alumni community today!</a:t>
            </a:r>
            <a:endParaRPr sz="2900" b="1" i="0" u="none" strike="noStrike" cap="none" dirty="0">
              <a:solidFill>
                <a:srgbClr val="1F2B45"/>
              </a:solidFill>
              <a:highlight>
                <a:schemeClr val="lt1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9" name="Google Shape;119;g1246f2b45e6_0_18"/>
          <p:cNvSpPr txBox="1"/>
          <p:nvPr/>
        </p:nvSpPr>
        <p:spPr>
          <a:xfrm>
            <a:off x="1081026" y="4735125"/>
            <a:ext cx="103926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en-GB" sz="3500" b="1" i="0" u="none" strike="noStrike" cap="none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Best of luck and stay in touch!</a:t>
            </a:r>
            <a:endParaRPr sz="1700" b="1" i="0" u="none" strike="noStrike" cap="none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0" name="Google Shape;120;g1246f2b45e6_0_18"/>
          <p:cNvSpPr txBox="1"/>
          <p:nvPr/>
        </p:nvSpPr>
        <p:spPr>
          <a:xfrm>
            <a:off x="2130270" y="2951966"/>
            <a:ext cx="8645885" cy="9540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https://www.futurefirsthub.org.uk/register/sirharrysmith</a:t>
            </a:r>
            <a:endParaRPr lang="en-GB"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8" descr="A group of people looking at a sign&#10;&#10;Description automatically generated with low confidenc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8"/>
          <p:cNvSpPr txBox="1"/>
          <p:nvPr/>
        </p:nvSpPr>
        <p:spPr>
          <a:xfrm>
            <a:off x="602975" y="4380875"/>
            <a:ext cx="4363500" cy="9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GB" sz="5100" b="1">
                <a:solidFill>
                  <a:schemeClr val="dk1"/>
                </a:solidFill>
                <a:highlight>
                  <a:schemeClr val="lt1"/>
                </a:highlight>
                <a:latin typeface="Roboto"/>
                <a:ea typeface="Roboto"/>
                <a:cs typeface="Roboto"/>
                <a:sym typeface="Roboto"/>
              </a:rPr>
              <a:t>CONTACT US!</a:t>
            </a:r>
            <a:endParaRPr sz="5300" b="1" i="0" u="none" strike="noStrike" cap="none">
              <a:solidFill>
                <a:schemeClr val="dk1"/>
              </a:solidFill>
              <a:highlight>
                <a:schemeClr val="lt1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228</Words>
  <Application>Microsoft Office PowerPoint</Application>
  <PresentationFormat>Widescreen</PresentationFormat>
  <Paragraphs>32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Roboto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Milly Moss</dc:creator>
  <cp:lastModifiedBy>Angela Curtis</cp:lastModifiedBy>
  <cp:revision>1</cp:revision>
  <dcterms:created xsi:type="dcterms:W3CDTF">2022-03-16T16:38:52Z</dcterms:created>
  <dcterms:modified xsi:type="dcterms:W3CDTF">2026-05-11T15:03:44Z</dcterms:modified>
</cp:coreProperties>
</file>