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80" r:id="rId6"/>
    <p:sldId id="257" r:id="rId7"/>
    <p:sldId id="258" r:id="rId8"/>
    <p:sldId id="259" r:id="rId9"/>
    <p:sldId id="260" r:id="rId10"/>
    <p:sldId id="261" r:id="rId11"/>
    <p:sldId id="267" r:id="rId12"/>
    <p:sldId id="268" r:id="rId13"/>
    <p:sldId id="272" r:id="rId14"/>
    <p:sldId id="273" r:id="rId15"/>
    <p:sldId id="269" r:id="rId16"/>
    <p:sldId id="270" r:id="rId17"/>
    <p:sldId id="271" r:id="rId18"/>
    <p:sldId id="262" r:id="rId19"/>
    <p:sldId id="263" r:id="rId20"/>
    <p:sldId id="264" r:id="rId21"/>
    <p:sldId id="265" r:id="rId22"/>
    <p:sldId id="266" r:id="rId23"/>
    <p:sldId id="275" r:id="rId24"/>
    <p:sldId id="274" r:id="rId25"/>
    <p:sldId id="276" r:id="rId26"/>
    <p:sldId id="277" r:id="rId27"/>
    <p:sldId id="278" r:id="rId28"/>
    <p:sldId id="279"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4" d="100"/>
          <a:sy n="114" d="100"/>
        </p:scale>
        <p:origin x="47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C08156F-60E3-4935-845B-1922FEF1F159}" type="datetimeFigureOut">
              <a:rPr lang="en-GB" smtClean="0"/>
              <a:t>10/11/2020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63AA5-6084-464D-8838-DC41C240A6CF}" type="slidenum">
              <a:rPr lang="en-GB" smtClean="0"/>
              <a:t>‹#›</a:t>
            </a:fld>
            <a:endParaRPr lang="en-GB"/>
          </a:p>
        </p:txBody>
      </p:sp>
    </p:spTree>
    <p:extLst>
      <p:ext uri="{BB962C8B-B14F-4D97-AF65-F5344CB8AC3E}">
        <p14:creationId xmlns:p14="http://schemas.microsoft.com/office/powerpoint/2010/main" val="3142606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FC08156F-60E3-4935-845B-1922FEF1F159}" type="datetimeFigureOut">
              <a:rPr lang="en-GB" smtClean="0"/>
              <a:t>10/11/2020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63AA5-6084-464D-8838-DC41C240A6CF}" type="slidenum">
              <a:rPr lang="en-GB" smtClean="0"/>
              <a:t>‹#›</a:t>
            </a:fld>
            <a:endParaRPr lang="en-GB"/>
          </a:p>
        </p:txBody>
      </p:sp>
    </p:spTree>
    <p:extLst>
      <p:ext uri="{BB962C8B-B14F-4D97-AF65-F5344CB8AC3E}">
        <p14:creationId xmlns:p14="http://schemas.microsoft.com/office/powerpoint/2010/main" val="38885406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C08156F-60E3-4935-845B-1922FEF1F159}" type="datetimeFigureOut">
              <a:rPr lang="en-GB" smtClean="0"/>
              <a:t>10/11/2020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63AA5-6084-464D-8838-DC41C240A6CF}" type="slidenum">
              <a:rPr lang="en-GB" smtClean="0"/>
              <a:t>‹#›</a:t>
            </a:fld>
            <a:endParaRPr lang="en-GB"/>
          </a:p>
        </p:txBody>
      </p:sp>
    </p:spTree>
    <p:extLst>
      <p:ext uri="{BB962C8B-B14F-4D97-AF65-F5344CB8AC3E}">
        <p14:creationId xmlns:p14="http://schemas.microsoft.com/office/powerpoint/2010/main" val="16229329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C08156F-60E3-4935-845B-1922FEF1F159}" type="datetimeFigureOut">
              <a:rPr lang="en-GB" smtClean="0"/>
              <a:t>10/11/2020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D63AA5-6084-464D-8838-DC41C240A6CF}" type="slidenum">
              <a:rPr lang="en-GB" smtClean="0"/>
              <a:t>‹#›</a:t>
            </a:fld>
            <a:endParaRPr lang="en-GB"/>
          </a:p>
        </p:txBody>
      </p:sp>
    </p:spTree>
    <p:extLst>
      <p:ext uri="{BB962C8B-B14F-4D97-AF65-F5344CB8AC3E}">
        <p14:creationId xmlns:p14="http://schemas.microsoft.com/office/powerpoint/2010/main" val="1855323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C08156F-60E3-4935-845B-1922FEF1F159}" type="datetimeFigureOut">
              <a:rPr lang="en-GB" smtClean="0"/>
              <a:t>10/11/2020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D63AA5-6084-464D-8838-DC41C240A6CF}" type="slidenum">
              <a:rPr lang="en-GB" smtClean="0"/>
              <a:t>‹#›</a:t>
            </a:fld>
            <a:endParaRPr lang="en-GB"/>
          </a:p>
        </p:txBody>
      </p:sp>
    </p:spTree>
    <p:extLst>
      <p:ext uri="{BB962C8B-B14F-4D97-AF65-F5344CB8AC3E}">
        <p14:creationId xmlns:p14="http://schemas.microsoft.com/office/powerpoint/2010/main" val="934150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FC08156F-60E3-4935-845B-1922FEF1F159}" type="datetimeFigureOut">
              <a:rPr lang="en-GB" smtClean="0"/>
              <a:t>10/11/2020</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3AD63AA5-6084-464D-8838-DC41C240A6CF}" type="slidenum">
              <a:rPr lang="en-GB" smtClean="0"/>
              <a:t>‹#›</a:t>
            </a:fld>
            <a:endParaRPr lang="en-GB"/>
          </a:p>
        </p:txBody>
      </p:sp>
    </p:spTree>
    <p:extLst>
      <p:ext uri="{BB962C8B-B14F-4D97-AF65-F5344CB8AC3E}">
        <p14:creationId xmlns:p14="http://schemas.microsoft.com/office/powerpoint/2010/main" val="694461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FC08156F-60E3-4935-845B-1922FEF1F159}" type="datetimeFigureOut">
              <a:rPr lang="en-GB" smtClean="0"/>
              <a:t>10/11/2020</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3AD63AA5-6084-464D-8838-DC41C240A6CF}" type="slidenum">
              <a:rPr lang="en-GB" smtClean="0"/>
              <a:t>‹#›</a:t>
            </a:fld>
            <a:endParaRPr lang="en-GB"/>
          </a:p>
        </p:txBody>
      </p:sp>
    </p:spTree>
    <p:extLst>
      <p:ext uri="{BB962C8B-B14F-4D97-AF65-F5344CB8AC3E}">
        <p14:creationId xmlns:p14="http://schemas.microsoft.com/office/powerpoint/2010/main" val="2836012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FC08156F-60E3-4935-845B-1922FEF1F159}" type="datetimeFigureOut">
              <a:rPr lang="en-GB" smtClean="0"/>
              <a:t>10/11/2020</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3AD63AA5-6084-464D-8838-DC41C240A6CF}" type="slidenum">
              <a:rPr lang="en-GB" smtClean="0"/>
              <a:t>‹#›</a:t>
            </a:fld>
            <a:endParaRPr lang="en-GB"/>
          </a:p>
        </p:txBody>
      </p:sp>
    </p:spTree>
    <p:extLst>
      <p:ext uri="{BB962C8B-B14F-4D97-AF65-F5344CB8AC3E}">
        <p14:creationId xmlns:p14="http://schemas.microsoft.com/office/powerpoint/2010/main" val="18851385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C08156F-60E3-4935-845B-1922FEF1F159}" type="datetimeFigureOut">
              <a:rPr lang="en-GB" smtClean="0"/>
              <a:t>10/11/2020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D63AA5-6084-464D-8838-DC41C240A6CF}" type="slidenum">
              <a:rPr lang="en-GB" smtClean="0"/>
              <a:t>‹#›</a:t>
            </a:fld>
            <a:endParaRPr lang="en-GB"/>
          </a:p>
        </p:txBody>
      </p:sp>
    </p:spTree>
    <p:extLst>
      <p:ext uri="{BB962C8B-B14F-4D97-AF65-F5344CB8AC3E}">
        <p14:creationId xmlns:p14="http://schemas.microsoft.com/office/powerpoint/2010/main" val="2988674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C08156F-60E3-4935-845B-1922FEF1F159}" type="datetimeFigureOut">
              <a:rPr lang="en-GB" smtClean="0"/>
              <a:t>10/11/2020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D63AA5-6084-464D-8838-DC41C240A6CF}" type="slidenum">
              <a:rPr lang="en-GB" smtClean="0"/>
              <a:t>‹#›</a:t>
            </a:fld>
            <a:endParaRPr lang="en-GB"/>
          </a:p>
        </p:txBody>
      </p:sp>
    </p:spTree>
    <p:extLst>
      <p:ext uri="{BB962C8B-B14F-4D97-AF65-F5344CB8AC3E}">
        <p14:creationId xmlns:p14="http://schemas.microsoft.com/office/powerpoint/2010/main" val="1957206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C08156F-60E3-4935-845B-1922FEF1F159}" type="datetimeFigureOut">
              <a:rPr lang="en-GB" smtClean="0"/>
              <a:t>10/11/2020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63AA5-6084-464D-8838-DC41C240A6CF}" type="slidenum">
              <a:rPr lang="en-GB" smtClean="0"/>
              <a:t>‹#›</a:t>
            </a:fld>
            <a:endParaRPr lang="en-GB"/>
          </a:p>
        </p:txBody>
      </p:sp>
    </p:spTree>
    <p:extLst>
      <p:ext uri="{BB962C8B-B14F-4D97-AF65-F5344CB8AC3E}">
        <p14:creationId xmlns:p14="http://schemas.microsoft.com/office/powerpoint/2010/main" val="7865835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C08156F-60E3-4935-845B-1922FEF1F159}" type="datetimeFigureOut">
              <a:rPr lang="en-GB" smtClean="0"/>
              <a:t>10/11/2020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63AA5-6084-464D-8838-DC41C240A6CF}"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8014072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C08156F-60E3-4935-845B-1922FEF1F159}" type="datetimeFigureOut">
              <a:rPr lang="en-GB" smtClean="0"/>
              <a:t>10/11/2020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63AA5-6084-464D-8838-DC41C240A6CF}" type="slidenum">
              <a:rPr lang="en-GB" smtClean="0"/>
              <a:t>‹#›</a:t>
            </a:fld>
            <a:endParaRPr lang="en-GB"/>
          </a:p>
        </p:txBody>
      </p:sp>
    </p:spTree>
    <p:extLst>
      <p:ext uri="{BB962C8B-B14F-4D97-AF65-F5344CB8AC3E}">
        <p14:creationId xmlns:p14="http://schemas.microsoft.com/office/powerpoint/2010/main" val="24861580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C08156F-60E3-4935-845B-1922FEF1F159}" type="datetimeFigureOut">
              <a:rPr lang="en-GB" smtClean="0"/>
              <a:t>10/11/2020</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63AA5-6084-464D-8838-DC41C240A6CF}" type="slidenum">
              <a:rPr lang="en-GB" smtClean="0"/>
              <a:t>‹#›</a:t>
            </a:fld>
            <a:endParaRPr lang="en-GB"/>
          </a:p>
        </p:txBody>
      </p:sp>
    </p:spTree>
    <p:extLst>
      <p:ext uri="{BB962C8B-B14F-4D97-AF65-F5344CB8AC3E}">
        <p14:creationId xmlns:p14="http://schemas.microsoft.com/office/powerpoint/2010/main" val="16105460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C08156F-60E3-4935-845B-1922FEF1F159}" type="datetimeFigureOut">
              <a:rPr lang="en-GB" smtClean="0"/>
              <a:t>10/11/2020</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63AA5-6084-464D-8838-DC41C240A6CF}" type="slidenum">
              <a:rPr lang="en-GB" smtClean="0"/>
              <a:t>‹#›</a:t>
            </a:fld>
            <a:endParaRPr lang="en-GB"/>
          </a:p>
        </p:txBody>
      </p:sp>
    </p:spTree>
    <p:extLst>
      <p:ext uri="{BB962C8B-B14F-4D97-AF65-F5344CB8AC3E}">
        <p14:creationId xmlns:p14="http://schemas.microsoft.com/office/powerpoint/2010/main" val="20569005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08156F-60E3-4935-845B-1922FEF1F159}" type="datetimeFigureOut">
              <a:rPr lang="en-GB" smtClean="0"/>
              <a:t>10/11/2020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63AA5-6084-464D-8838-DC41C240A6CF}" type="slidenum">
              <a:rPr lang="en-GB" smtClean="0"/>
              <a:t>‹#›</a:t>
            </a:fld>
            <a:endParaRPr lang="en-GB"/>
          </a:p>
        </p:txBody>
      </p:sp>
    </p:spTree>
    <p:extLst>
      <p:ext uri="{BB962C8B-B14F-4D97-AF65-F5344CB8AC3E}">
        <p14:creationId xmlns:p14="http://schemas.microsoft.com/office/powerpoint/2010/main" val="16698247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08156F-60E3-4935-845B-1922FEF1F159}" type="datetimeFigureOut">
              <a:rPr lang="en-GB" smtClean="0"/>
              <a:t>10/11/2020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63AA5-6084-464D-8838-DC41C240A6CF}" type="slidenum">
              <a:rPr lang="en-GB" smtClean="0"/>
              <a:t>‹#›</a:t>
            </a:fld>
            <a:endParaRPr lang="en-GB"/>
          </a:p>
        </p:txBody>
      </p:sp>
    </p:spTree>
    <p:extLst>
      <p:ext uri="{BB962C8B-B14F-4D97-AF65-F5344CB8AC3E}">
        <p14:creationId xmlns:p14="http://schemas.microsoft.com/office/powerpoint/2010/main" val="32592393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FC08156F-60E3-4935-845B-1922FEF1F159}" type="datetimeFigureOut">
              <a:rPr lang="en-GB" smtClean="0"/>
              <a:t>10/11/2020</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3AD63AA5-6084-464D-8838-DC41C240A6CF}" type="slidenum">
              <a:rPr lang="en-GB" smtClean="0"/>
              <a:t>‹#›</a:t>
            </a:fld>
            <a:endParaRPr lang="en-GB"/>
          </a:p>
        </p:txBody>
      </p:sp>
    </p:spTree>
    <p:extLst>
      <p:ext uri="{BB962C8B-B14F-4D97-AF65-F5344CB8AC3E}">
        <p14:creationId xmlns:p14="http://schemas.microsoft.com/office/powerpoint/2010/main" val="69977569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lisa.newbatt@sirharrysmith.cambs.sch.u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lisa.newbatt@sirharrysmith.cambs.sch.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support.microsoft.com/en-us/office/microsoft-teams-video-training-4f108e54-240b-4351-8084-b1089f0d21d7?ui=en-us&amp;rs=en-us&amp;ad=us" TargetMode="External"/><Relationship Id="rId2" Type="http://schemas.openxmlformats.org/officeDocument/2006/relationships/hyperlink" Target="https://www.youtube.com/watch?v=SemjM2fHV2Q&amp;app=desktop"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mailto:password.reset@sirharrysmith.cambs.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C78A9-0187-44A3-BE47-E57A33CC904C}"/>
              </a:ext>
            </a:extLst>
          </p:cNvPr>
          <p:cNvSpPr>
            <a:spLocks noGrp="1"/>
          </p:cNvSpPr>
          <p:nvPr>
            <p:ph type="ctrTitle"/>
          </p:nvPr>
        </p:nvSpPr>
        <p:spPr>
          <a:xfrm>
            <a:off x="1154955" y="1447800"/>
            <a:ext cx="8825658" cy="2251745"/>
          </a:xfrm>
        </p:spPr>
        <p:txBody>
          <a:bodyPr/>
          <a:lstStyle/>
          <a:p>
            <a:r>
              <a:rPr lang="en-US" dirty="0"/>
              <a:t>An introduction to Microsoft Teams </a:t>
            </a:r>
            <a:endParaRPr lang="en-GB" dirty="0"/>
          </a:p>
        </p:txBody>
      </p:sp>
      <p:sp>
        <p:nvSpPr>
          <p:cNvPr id="3" name="Subtitle 2">
            <a:extLst>
              <a:ext uri="{FF2B5EF4-FFF2-40B4-BE49-F238E27FC236}">
                <a16:creationId xmlns:a16="http://schemas.microsoft.com/office/drawing/2014/main" id="{846DF95A-B0D3-42DC-A614-14F2E7EE2E2A}"/>
              </a:ext>
            </a:extLst>
          </p:cNvPr>
          <p:cNvSpPr>
            <a:spLocks noGrp="1"/>
          </p:cNvSpPr>
          <p:nvPr>
            <p:ph type="subTitle" idx="1"/>
          </p:nvPr>
        </p:nvSpPr>
        <p:spPr>
          <a:xfrm>
            <a:off x="1154955" y="3967992"/>
            <a:ext cx="9240796" cy="2752403"/>
          </a:xfrm>
        </p:spPr>
        <p:txBody>
          <a:bodyPr>
            <a:normAutofit fontScale="70000" lnSpcReduction="20000"/>
          </a:bodyPr>
          <a:lstStyle/>
          <a:p>
            <a:r>
              <a:rPr lang="en-GB" b="1" u="sng" dirty="0"/>
              <a:t>IMPORTANT</a:t>
            </a:r>
            <a:r>
              <a:rPr lang="en-GB" dirty="0"/>
              <a:t>:</a:t>
            </a:r>
          </a:p>
          <a:p>
            <a:r>
              <a:rPr lang="en-US" dirty="0"/>
              <a:t>D</a:t>
            </a:r>
            <a:r>
              <a:rPr lang="en-GB" dirty="0"/>
              <a:t>UE TO THE UNCERTAIN TIMES WE FIND OURSELVES IN DUE TO COVID 19 AND THE POSSIBILITY THAT SOME OR ALL STUDENTS WILL NOT BE ABLE TO COME INTO SCHOOL AND WILL NEED TO TAKE PART IN ONLINE LESSONS the college will use Microsoft teams as their remote/online learning platform.</a:t>
            </a:r>
          </a:p>
          <a:p>
            <a:r>
              <a:rPr lang="en-GB" dirty="0"/>
              <a:t>THE COLLEGE WILL ALSO BE SWITCHING ALL HOMEWORK SET TO MICROSOFT TEAMS BY CHRISTMAS AND STUDENTS NEED TO BE FAMILIAR WITH USING TEAMS.</a:t>
            </a:r>
          </a:p>
          <a:p>
            <a:r>
              <a:rPr lang="en-GB" dirty="0"/>
              <a:t>all login and passwords DETAILS FOR E-MAIL AND MICROSOFT TEAMS WILL be sent to parents/carers  BY E-MAIL FROM THE E-MAIL ADDRESS </a:t>
            </a:r>
            <a:r>
              <a:rPr lang="en-GB" dirty="0">
                <a:solidFill>
                  <a:schemeClr val="tx1"/>
                </a:solidFill>
                <a:hlinkClick r:id="rId2">
                  <a:extLst>
                    <a:ext uri="{A12FA001-AC4F-418D-AE19-62706E023703}">
                      <ahyp:hlinkClr xmlns:ahyp="http://schemas.microsoft.com/office/drawing/2018/hyperlinkcolor" val="tx"/>
                    </a:ext>
                  </a:extLst>
                </a:hlinkClick>
              </a:rPr>
              <a:t>lisa.newbatt@sirharrysmith.cambs.sch.uk</a:t>
            </a:r>
            <a:r>
              <a:rPr lang="en-GB" dirty="0">
                <a:solidFill>
                  <a:schemeClr val="tx1"/>
                </a:solidFill>
              </a:rPr>
              <a:t> </a:t>
            </a:r>
            <a:r>
              <a:rPr lang="en-GB" dirty="0"/>
              <a:t>. </a:t>
            </a:r>
          </a:p>
          <a:p>
            <a:r>
              <a:rPr lang="en-GB" b="1" u="sng" dirty="0"/>
              <a:t>Do not</a:t>
            </a:r>
            <a:r>
              <a:rPr lang="en-GB" dirty="0"/>
              <a:t> delete this email, please PASS THE DETAILS TO STUDENTS.  we RECOMMEND THAT THEY SAVE THESE DETAILS SOMEWHERE WHERE THEY CAN ACEESS THEM. The password WILL never expires so it is impOrtaNt to keep it, as it will be thE Same username and password that student’s use for their entire time at the college.</a:t>
            </a:r>
          </a:p>
        </p:txBody>
      </p:sp>
    </p:spTree>
    <p:extLst>
      <p:ext uri="{BB962C8B-B14F-4D97-AF65-F5344CB8AC3E}">
        <p14:creationId xmlns:p14="http://schemas.microsoft.com/office/powerpoint/2010/main" val="29987612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D4F2B1-FB86-4B8C-90A2-D9C67A8BAE51}"/>
              </a:ext>
            </a:extLst>
          </p:cNvPr>
          <p:cNvSpPr>
            <a:spLocks noGrp="1"/>
          </p:cNvSpPr>
          <p:nvPr>
            <p:ph type="title"/>
          </p:nvPr>
        </p:nvSpPr>
        <p:spPr>
          <a:xfrm>
            <a:off x="646111" y="452718"/>
            <a:ext cx="10410579" cy="2156258"/>
          </a:xfrm>
        </p:spPr>
        <p:txBody>
          <a:bodyPr/>
          <a:lstStyle/>
          <a:p>
            <a:r>
              <a:rPr lang="en-GB" b="1" u="sng" dirty="0"/>
              <a:t>Important information for login details and passwords to Microsoft Teams and School E-Mail.</a:t>
            </a:r>
          </a:p>
        </p:txBody>
      </p:sp>
      <p:sp>
        <p:nvSpPr>
          <p:cNvPr id="3" name="Content Placeholder 2">
            <a:extLst>
              <a:ext uri="{FF2B5EF4-FFF2-40B4-BE49-F238E27FC236}">
                <a16:creationId xmlns:a16="http://schemas.microsoft.com/office/drawing/2014/main" id="{8203598B-772C-47A3-B315-2660C44CF8AD}"/>
              </a:ext>
            </a:extLst>
          </p:cNvPr>
          <p:cNvSpPr>
            <a:spLocks noGrp="1"/>
          </p:cNvSpPr>
          <p:nvPr>
            <p:ph idx="1"/>
          </p:nvPr>
        </p:nvSpPr>
        <p:spPr>
          <a:xfrm>
            <a:off x="1103312" y="3221372"/>
            <a:ext cx="8946541" cy="3027027"/>
          </a:xfrm>
        </p:spPr>
        <p:txBody>
          <a:bodyPr/>
          <a:lstStyle/>
          <a:p>
            <a:r>
              <a:rPr lang="en-GB" dirty="0"/>
              <a:t>All login and passwords will be sent to parents/carers via </a:t>
            </a:r>
            <a:r>
              <a:rPr lang="en-US" dirty="0"/>
              <a:t>e-mail from the e-mail address </a:t>
            </a:r>
            <a:r>
              <a:rPr lang="en-US" dirty="0">
                <a:hlinkClick r:id="rId2"/>
              </a:rPr>
              <a:t>lisa.newbatt@sirharrysmith.cambs.sch.uk</a:t>
            </a:r>
            <a:r>
              <a:rPr lang="en-US" dirty="0"/>
              <a:t>  </a:t>
            </a:r>
            <a:endParaRPr lang="en-GB" dirty="0"/>
          </a:p>
          <a:p>
            <a:r>
              <a:rPr lang="en-GB" dirty="0"/>
              <a:t>Do not delete this email but do keep it handy as there will not always be someone available to give you the information again. </a:t>
            </a:r>
          </a:p>
          <a:p>
            <a:r>
              <a:rPr lang="en-GB" dirty="0"/>
              <a:t>The password set never expires so it is important to keep the e-mail as it will be the same username and password that student s use for their entire time at the college.</a:t>
            </a:r>
          </a:p>
          <a:p>
            <a:endParaRPr lang="en-GB" dirty="0"/>
          </a:p>
        </p:txBody>
      </p:sp>
    </p:spTree>
    <p:extLst>
      <p:ext uri="{BB962C8B-B14F-4D97-AF65-F5344CB8AC3E}">
        <p14:creationId xmlns:p14="http://schemas.microsoft.com/office/powerpoint/2010/main" val="2050277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7C3E4-FD28-4E5B-9371-5F855B12742E}"/>
              </a:ext>
            </a:extLst>
          </p:cNvPr>
          <p:cNvSpPr>
            <a:spLocks noGrp="1"/>
          </p:cNvSpPr>
          <p:nvPr>
            <p:ph type="title"/>
          </p:nvPr>
        </p:nvSpPr>
        <p:spPr/>
        <p:txBody>
          <a:bodyPr/>
          <a:lstStyle/>
          <a:p>
            <a:r>
              <a:rPr lang="en-US" dirty="0"/>
              <a:t>The basics</a:t>
            </a:r>
            <a:endParaRPr lang="en-GB" dirty="0"/>
          </a:p>
        </p:txBody>
      </p:sp>
      <p:sp>
        <p:nvSpPr>
          <p:cNvPr id="3" name="Content Placeholder 2">
            <a:extLst>
              <a:ext uri="{FF2B5EF4-FFF2-40B4-BE49-F238E27FC236}">
                <a16:creationId xmlns:a16="http://schemas.microsoft.com/office/drawing/2014/main" id="{1313AB96-D966-40EA-89C5-C0CBB1710676}"/>
              </a:ext>
            </a:extLst>
          </p:cNvPr>
          <p:cNvSpPr>
            <a:spLocks noGrp="1"/>
          </p:cNvSpPr>
          <p:nvPr>
            <p:ph idx="1"/>
          </p:nvPr>
        </p:nvSpPr>
        <p:spPr>
          <a:xfrm>
            <a:off x="1103312" y="1571348"/>
            <a:ext cx="8946541" cy="4677051"/>
          </a:xfrm>
        </p:spPr>
        <p:txBody>
          <a:bodyPr>
            <a:normAutofit/>
          </a:bodyPr>
          <a:lstStyle/>
          <a:p>
            <a:r>
              <a:rPr lang="en-US" dirty="0"/>
              <a:t>Please ensure you access and use Teams online via the school website and your school account.</a:t>
            </a:r>
          </a:p>
          <a:p>
            <a:r>
              <a:rPr lang="en-US" dirty="0"/>
              <a:t>Microsoft teams can be downloaded as an app on your phone, tablet or laptop/PC once you login to the school website. We recommend a laptop/PC as there have been issues getting online using phones and tablets. Please do this via the school website not Google as this will cause issues when trying to log on</a:t>
            </a:r>
          </a:p>
          <a:p>
            <a:r>
              <a:rPr lang="en-US" dirty="0"/>
              <a:t>As a student, all this is free for you.</a:t>
            </a:r>
          </a:p>
          <a:p>
            <a:r>
              <a:rPr lang="en-US" dirty="0"/>
              <a:t>It will be used to set homework for all years, by your teachers, by Christmas </a:t>
            </a:r>
            <a:r>
              <a:rPr lang="en-US"/>
              <a:t>at the latest.</a:t>
            </a:r>
            <a:endParaRPr lang="en-US" dirty="0"/>
          </a:p>
          <a:p>
            <a:r>
              <a:rPr lang="en-US" dirty="0"/>
              <a:t>It can be used to give you feedback for any work you submit.</a:t>
            </a:r>
          </a:p>
          <a:p>
            <a:r>
              <a:rPr lang="en-US" dirty="0"/>
              <a:t>It can be used for online lessons for any years or students.</a:t>
            </a:r>
            <a:endParaRPr lang="en-GB" dirty="0"/>
          </a:p>
        </p:txBody>
      </p:sp>
    </p:spTree>
    <p:extLst>
      <p:ext uri="{BB962C8B-B14F-4D97-AF65-F5344CB8AC3E}">
        <p14:creationId xmlns:p14="http://schemas.microsoft.com/office/powerpoint/2010/main" val="17937525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D5203-1237-47B4-AAC4-CA4D91061CE9}"/>
              </a:ext>
            </a:extLst>
          </p:cNvPr>
          <p:cNvSpPr>
            <a:spLocks noGrp="1"/>
          </p:cNvSpPr>
          <p:nvPr>
            <p:ph type="title"/>
          </p:nvPr>
        </p:nvSpPr>
        <p:spPr/>
        <p:txBody>
          <a:bodyPr/>
          <a:lstStyle/>
          <a:p>
            <a:r>
              <a:rPr lang="en-US" dirty="0"/>
              <a:t>Log on to your school account via the school website</a:t>
            </a:r>
            <a:endParaRPr lang="en-GB" dirty="0"/>
          </a:p>
        </p:txBody>
      </p:sp>
      <p:pic>
        <p:nvPicPr>
          <p:cNvPr id="4" name="Picture 3">
            <a:extLst>
              <a:ext uri="{FF2B5EF4-FFF2-40B4-BE49-F238E27FC236}">
                <a16:creationId xmlns:a16="http://schemas.microsoft.com/office/drawing/2014/main" id="{5BF49799-7F37-44FF-ADEC-EABAD0CCD224}"/>
              </a:ext>
            </a:extLst>
          </p:cNvPr>
          <p:cNvPicPr>
            <a:picLocks noChangeAspect="1"/>
          </p:cNvPicPr>
          <p:nvPr/>
        </p:nvPicPr>
        <p:blipFill rotWithShape="1">
          <a:blip r:embed="rId2"/>
          <a:srcRect t="3750" r="1484" b="4861"/>
          <a:stretch/>
        </p:blipFill>
        <p:spPr>
          <a:xfrm>
            <a:off x="1214621" y="1993581"/>
            <a:ext cx="8835231" cy="4610295"/>
          </a:xfrm>
          <a:prstGeom prst="rect">
            <a:avLst/>
          </a:prstGeom>
        </p:spPr>
      </p:pic>
      <p:sp>
        <p:nvSpPr>
          <p:cNvPr id="5" name="Arrow: Right 4">
            <a:extLst>
              <a:ext uri="{FF2B5EF4-FFF2-40B4-BE49-F238E27FC236}">
                <a16:creationId xmlns:a16="http://schemas.microsoft.com/office/drawing/2014/main" id="{E5F0EADE-B98A-49CE-9D59-21820173656F}"/>
              </a:ext>
            </a:extLst>
          </p:cNvPr>
          <p:cNvSpPr/>
          <p:nvPr/>
        </p:nvSpPr>
        <p:spPr>
          <a:xfrm rot="1180359">
            <a:off x="5601606" y="1774041"/>
            <a:ext cx="2411121" cy="268804"/>
          </a:xfrm>
          <a:prstGeom prst="rightArrow">
            <a:avLst>
              <a:gd name="adj1" fmla="val 52378"/>
              <a:gd name="adj2" fmla="val 50000"/>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72512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075C4C-02CD-47CE-AE49-3AD356CAF0C4}"/>
              </a:ext>
            </a:extLst>
          </p:cNvPr>
          <p:cNvPicPr>
            <a:picLocks noChangeAspect="1"/>
          </p:cNvPicPr>
          <p:nvPr/>
        </p:nvPicPr>
        <p:blipFill rotWithShape="1">
          <a:blip r:embed="rId2"/>
          <a:srcRect t="4446" b="4722"/>
          <a:stretch/>
        </p:blipFill>
        <p:spPr>
          <a:xfrm>
            <a:off x="1226766" y="1693167"/>
            <a:ext cx="9337332" cy="4770794"/>
          </a:xfrm>
          <a:prstGeom prst="rect">
            <a:avLst/>
          </a:prstGeom>
        </p:spPr>
      </p:pic>
      <p:sp>
        <p:nvSpPr>
          <p:cNvPr id="2" name="Title 1">
            <a:extLst>
              <a:ext uri="{FF2B5EF4-FFF2-40B4-BE49-F238E27FC236}">
                <a16:creationId xmlns:a16="http://schemas.microsoft.com/office/drawing/2014/main" id="{49024FAD-D6FC-4E72-AD37-20334690EE77}"/>
              </a:ext>
            </a:extLst>
          </p:cNvPr>
          <p:cNvSpPr>
            <a:spLocks noGrp="1"/>
          </p:cNvSpPr>
          <p:nvPr>
            <p:ph type="title"/>
          </p:nvPr>
        </p:nvSpPr>
        <p:spPr>
          <a:xfrm>
            <a:off x="679806" y="377017"/>
            <a:ext cx="10832387" cy="1400530"/>
          </a:xfrm>
        </p:spPr>
        <p:txBody>
          <a:bodyPr/>
          <a:lstStyle/>
          <a:p>
            <a:r>
              <a:rPr lang="en-US" sz="2800" dirty="0"/>
              <a:t>Once logged in, click on the Teams icon here to access Teams. Students also can download Microsoft Office 365 to their own Tablet\Laptop by clicking here</a:t>
            </a:r>
            <a:endParaRPr lang="en-GB" sz="2800" dirty="0"/>
          </a:p>
        </p:txBody>
      </p:sp>
      <p:sp>
        <p:nvSpPr>
          <p:cNvPr id="6" name="Arrow: Down 5">
            <a:extLst>
              <a:ext uri="{FF2B5EF4-FFF2-40B4-BE49-F238E27FC236}">
                <a16:creationId xmlns:a16="http://schemas.microsoft.com/office/drawing/2014/main" id="{DBDFC3ED-231C-4C9A-9E15-502F33AF4A98}"/>
              </a:ext>
            </a:extLst>
          </p:cNvPr>
          <p:cNvSpPr/>
          <p:nvPr/>
        </p:nvSpPr>
        <p:spPr>
          <a:xfrm rot="18875961">
            <a:off x="8278112" y="1372504"/>
            <a:ext cx="193102" cy="1151008"/>
          </a:xfrm>
          <a:prstGeom prst="downArrow">
            <a:avLst>
              <a:gd name="adj1" fmla="val 50000"/>
              <a:gd name="adj2" fmla="val 115738"/>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Bent-Up Arrow 15"/>
          <p:cNvSpPr/>
          <p:nvPr/>
        </p:nvSpPr>
        <p:spPr>
          <a:xfrm rot="5400000">
            <a:off x="-1402037" y="2845771"/>
            <a:ext cx="4405749" cy="709261"/>
          </a:xfrm>
          <a:prstGeom prst="bentUpArrow">
            <a:avLst>
              <a:gd name="adj1" fmla="val 12108"/>
              <a:gd name="adj2" fmla="val 15624"/>
              <a:gd name="adj3" fmla="val 43263"/>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446208" y="997527"/>
            <a:ext cx="301938" cy="9975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10542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E6DB6-82AA-43E0-837C-D491F2A0CFC0}"/>
              </a:ext>
            </a:extLst>
          </p:cNvPr>
          <p:cNvSpPr>
            <a:spLocks noGrp="1"/>
          </p:cNvSpPr>
          <p:nvPr>
            <p:ph type="title"/>
          </p:nvPr>
        </p:nvSpPr>
        <p:spPr/>
        <p:txBody>
          <a:bodyPr/>
          <a:lstStyle/>
          <a:p>
            <a:r>
              <a:rPr lang="en-US" dirty="0"/>
              <a:t>Watch the following video to see an introduction to Teams and how it works.</a:t>
            </a:r>
            <a:endParaRPr lang="en-GB" dirty="0"/>
          </a:p>
        </p:txBody>
      </p:sp>
      <p:sp>
        <p:nvSpPr>
          <p:cNvPr id="3" name="Content Placeholder 2">
            <a:extLst>
              <a:ext uri="{FF2B5EF4-FFF2-40B4-BE49-F238E27FC236}">
                <a16:creationId xmlns:a16="http://schemas.microsoft.com/office/drawing/2014/main" id="{ED747A89-17E9-4293-95BE-1B9442F8A890}"/>
              </a:ext>
            </a:extLst>
          </p:cNvPr>
          <p:cNvSpPr>
            <a:spLocks noGrp="1"/>
          </p:cNvSpPr>
          <p:nvPr>
            <p:ph idx="1"/>
          </p:nvPr>
        </p:nvSpPr>
        <p:spPr>
          <a:xfrm>
            <a:off x="1103312" y="2752078"/>
            <a:ext cx="8946541" cy="3320248"/>
          </a:xfrm>
        </p:spPr>
        <p:txBody>
          <a:bodyPr>
            <a:normAutofit/>
          </a:bodyPr>
          <a:lstStyle/>
          <a:p>
            <a:r>
              <a:rPr lang="en-GB" dirty="0">
                <a:hlinkClick r:id="rId2"/>
              </a:rPr>
              <a:t>https://www.youtube.com/watch?v=SemjM2fHV2Q&amp;app=desktop</a:t>
            </a:r>
            <a:endParaRPr lang="en-GB" dirty="0"/>
          </a:p>
          <a:p>
            <a:pPr marL="0" indent="0">
              <a:buNone/>
            </a:pPr>
            <a:endParaRPr lang="en-GB" dirty="0"/>
          </a:p>
          <a:p>
            <a:r>
              <a:rPr lang="en-GB" dirty="0"/>
              <a:t>Further information and guidance on using Teams can be found on the Microsoft website here:</a:t>
            </a:r>
          </a:p>
          <a:p>
            <a:r>
              <a:rPr lang="en-GB" dirty="0">
                <a:hlinkClick r:id="rId3"/>
              </a:rPr>
              <a:t>https://support.microsoft.com/en-us/office/microsoft-teams-video-training-4f108e54-240b-4351-8084-b1089f0d21d7?ui=en-us&amp;rs=en-us&amp;ad=us</a:t>
            </a:r>
            <a:endParaRPr lang="en-GB" dirty="0"/>
          </a:p>
          <a:p>
            <a:pPr marL="0" indent="0">
              <a:buNone/>
            </a:pPr>
            <a:r>
              <a:rPr lang="en-GB" dirty="0"/>
              <a:t> </a:t>
            </a:r>
          </a:p>
        </p:txBody>
      </p:sp>
    </p:spTree>
    <p:extLst>
      <p:ext uri="{BB962C8B-B14F-4D97-AF65-F5344CB8AC3E}">
        <p14:creationId xmlns:p14="http://schemas.microsoft.com/office/powerpoint/2010/main" val="34352633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FBCB7-2E76-4CD2-A850-9530549211B5}"/>
              </a:ext>
            </a:extLst>
          </p:cNvPr>
          <p:cNvSpPr>
            <a:spLocks noGrp="1"/>
          </p:cNvSpPr>
          <p:nvPr>
            <p:ph type="title"/>
          </p:nvPr>
        </p:nvSpPr>
        <p:spPr/>
        <p:txBody>
          <a:bodyPr/>
          <a:lstStyle/>
          <a:p>
            <a:r>
              <a:rPr lang="en-US" dirty="0"/>
              <a:t>Just to go back over these points…</a:t>
            </a:r>
            <a:endParaRPr lang="en-GB" dirty="0"/>
          </a:p>
        </p:txBody>
      </p:sp>
      <p:sp>
        <p:nvSpPr>
          <p:cNvPr id="3" name="Content Placeholder 2">
            <a:extLst>
              <a:ext uri="{FF2B5EF4-FFF2-40B4-BE49-F238E27FC236}">
                <a16:creationId xmlns:a16="http://schemas.microsoft.com/office/drawing/2014/main" id="{B271D884-FF83-40E8-B574-E2B169F7ABE5}"/>
              </a:ext>
            </a:extLst>
          </p:cNvPr>
          <p:cNvSpPr>
            <a:spLocks noGrp="1"/>
          </p:cNvSpPr>
          <p:nvPr>
            <p:ph idx="1"/>
          </p:nvPr>
        </p:nvSpPr>
        <p:spPr/>
        <p:txBody>
          <a:bodyPr/>
          <a:lstStyle/>
          <a:p>
            <a:r>
              <a:rPr lang="en-GB" dirty="0"/>
              <a:t>The next slides will go back over points made in the video.</a:t>
            </a:r>
          </a:p>
        </p:txBody>
      </p:sp>
    </p:spTree>
    <p:extLst>
      <p:ext uri="{BB962C8B-B14F-4D97-AF65-F5344CB8AC3E}">
        <p14:creationId xmlns:p14="http://schemas.microsoft.com/office/powerpoint/2010/main" val="4070464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FBBCA-1A0A-495C-9C5F-E66E726F5FC9}"/>
              </a:ext>
            </a:extLst>
          </p:cNvPr>
          <p:cNvSpPr>
            <a:spLocks noGrp="1"/>
          </p:cNvSpPr>
          <p:nvPr>
            <p:ph type="title"/>
          </p:nvPr>
        </p:nvSpPr>
        <p:spPr>
          <a:xfrm>
            <a:off x="646111" y="452718"/>
            <a:ext cx="9926639" cy="1400530"/>
          </a:xfrm>
        </p:spPr>
        <p:txBody>
          <a:bodyPr/>
          <a:lstStyle/>
          <a:p>
            <a:r>
              <a:rPr lang="en-US" sz="3200" dirty="0"/>
              <a:t>Your welcome screen has all your classes/Teams on with the menu on the right hand side</a:t>
            </a:r>
            <a:endParaRPr lang="en-GB" sz="3200" dirty="0"/>
          </a:p>
        </p:txBody>
      </p:sp>
      <p:sp>
        <p:nvSpPr>
          <p:cNvPr id="3" name="Content Placeholder 2">
            <a:extLst>
              <a:ext uri="{FF2B5EF4-FFF2-40B4-BE49-F238E27FC236}">
                <a16:creationId xmlns:a16="http://schemas.microsoft.com/office/drawing/2014/main" id="{4CDE58DB-EE62-4C34-B4A2-AE1F2F2B902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AF6C0EE-AF02-4DA4-8805-5410AA247110}"/>
              </a:ext>
            </a:extLst>
          </p:cNvPr>
          <p:cNvPicPr>
            <a:picLocks noChangeAspect="1"/>
          </p:cNvPicPr>
          <p:nvPr/>
        </p:nvPicPr>
        <p:blipFill rotWithShape="1">
          <a:blip r:embed="rId2"/>
          <a:srcRect t="4306" b="4583"/>
          <a:stretch/>
        </p:blipFill>
        <p:spPr>
          <a:xfrm>
            <a:off x="813592" y="1620491"/>
            <a:ext cx="9591675" cy="4915734"/>
          </a:xfrm>
          <a:prstGeom prst="rect">
            <a:avLst/>
          </a:prstGeom>
        </p:spPr>
      </p:pic>
    </p:spTree>
    <p:extLst>
      <p:ext uri="{BB962C8B-B14F-4D97-AF65-F5344CB8AC3E}">
        <p14:creationId xmlns:p14="http://schemas.microsoft.com/office/powerpoint/2010/main" val="4729028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FBBCA-1A0A-495C-9C5F-E66E726F5FC9}"/>
              </a:ext>
            </a:extLst>
          </p:cNvPr>
          <p:cNvSpPr>
            <a:spLocks noGrp="1"/>
          </p:cNvSpPr>
          <p:nvPr>
            <p:ph type="title"/>
          </p:nvPr>
        </p:nvSpPr>
        <p:spPr>
          <a:xfrm>
            <a:off x="646111" y="352883"/>
            <a:ext cx="9926639" cy="1400530"/>
          </a:xfrm>
        </p:spPr>
        <p:txBody>
          <a:bodyPr/>
          <a:lstStyle/>
          <a:p>
            <a:r>
              <a:rPr lang="en-US" sz="3200" dirty="0"/>
              <a:t>Click on Activity to see new items added or the calendar to see upcoming events like online lessons or assignments </a:t>
            </a:r>
            <a:endParaRPr lang="en-GB" sz="3200" dirty="0"/>
          </a:p>
        </p:txBody>
      </p:sp>
      <p:sp>
        <p:nvSpPr>
          <p:cNvPr id="3" name="Content Placeholder 2">
            <a:extLst>
              <a:ext uri="{FF2B5EF4-FFF2-40B4-BE49-F238E27FC236}">
                <a16:creationId xmlns:a16="http://schemas.microsoft.com/office/drawing/2014/main" id="{4CDE58DB-EE62-4C34-B4A2-AE1F2F2B902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AF6C0EE-AF02-4DA4-8805-5410AA247110}"/>
              </a:ext>
            </a:extLst>
          </p:cNvPr>
          <p:cNvPicPr>
            <a:picLocks noChangeAspect="1"/>
          </p:cNvPicPr>
          <p:nvPr/>
        </p:nvPicPr>
        <p:blipFill rotWithShape="1">
          <a:blip r:embed="rId2"/>
          <a:srcRect t="4306" b="4583"/>
          <a:stretch/>
        </p:blipFill>
        <p:spPr>
          <a:xfrm>
            <a:off x="780744" y="1819997"/>
            <a:ext cx="9591675" cy="4915734"/>
          </a:xfrm>
          <a:prstGeom prst="rect">
            <a:avLst/>
          </a:prstGeom>
        </p:spPr>
      </p:pic>
      <p:pic>
        <p:nvPicPr>
          <p:cNvPr id="5" name="Picture 4">
            <a:extLst>
              <a:ext uri="{FF2B5EF4-FFF2-40B4-BE49-F238E27FC236}">
                <a16:creationId xmlns:a16="http://schemas.microsoft.com/office/drawing/2014/main" id="{038EF048-F376-48D8-AFA3-24F4E03AFC01}"/>
              </a:ext>
            </a:extLst>
          </p:cNvPr>
          <p:cNvPicPr>
            <a:picLocks noChangeAspect="1"/>
          </p:cNvPicPr>
          <p:nvPr/>
        </p:nvPicPr>
        <p:blipFill rotWithShape="1">
          <a:blip r:embed="rId3"/>
          <a:srcRect l="28906" t="23611" r="45078" b="36528"/>
          <a:stretch/>
        </p:blipFill>
        <p:spPr>
          <a:xfrm>
            <a:off x="780744" y="2322981"/>
            <a:ext cx="3171825" cy="2733675"/>
          </a:xfrm>
          <a:prstGeom prst="rect">
            <a:avLst/>
          </a:prstGeom>
        </p:spPr>
      </p:pic>
    </p:spTree>
    <p:extLst>
      <p:ext uri="{BB962C8B-B14F-4D97-AF65-F5344CB8AC3E}">
        <p14:creationId xmlns:p14="http://schemas.microsoft.com/office/powerpoint/2010/main" val="1716612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63039-8BA3-4ADE-AE52-A158DD7B45C7}"/>
              </a:ext>
            </a:extLst>
          </p:cNvPr>
          <p:cNvSpPr>
            <a:spLocks noGrp="1"/>
          </p:cNvSpPr>
          <p:nvPr>
            <p:ph type="title"/>
          </p:nvPr>
        </p:nvSpPr>
        <p:spPr/>
        <p:txBody>
          <a:bodyPr/>
          <a:lstStyle/>
          <a:p>
            <a:r>
              <a:rPr lang="en-US" sz="2800" dirty="0"/>
              <a:t>To join an online lesson, open the lesson event on your calendar. Homework or tasks due are also shown on your calendar here</a:t>
            </a:r>
            <a:endParaRPr lang="en-GB" sz="2800" dirty="0"/>
          </a:p>
        </p:txBody>
      </p:sp>
      <p:sp>
        <p:nvSpPr>
          <p:cNvPr id="3" name="Content Placeholder 2">
            <a:extLst>
              <a:ext uri="{FF2B5EF4-FFF2-40B4-BE49-F238E27FC236}">
                <a16:creationId xmlns:a16="http://schemas.microsoft.com/office/drawing/2014/main" id="{5548A6FD-AEC6-40B3-82AA-E57EF902B3D2}"/>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E42FACFC-1108-4760-A910-D7378D608F76}"/>
              </a:ext>
            </a:extLst>
          </p:cNvPr>
          <p:cNvPicPr>
            <a:picLocks noChangeAspect="1"/>
          </p:cNvPicPr>
          <p:nvPr/>
        </p:nvPicPr>
        <p:blipFill rotWithShape="1">
          <a:blip r:embed="rId2"/>
          <a:srcRect t="8889" b="4861"/>
          <a:stretch/>
        </p:blipFill>
        <p:spPr>
          <a:xfrm>
            <a:off x="618819" y="1946704"/>
            <a:ext cx="9915525" cy="4810579"/>
          </a:xfrm>
          <a:prstGeom prst="rect">
            <a:avLst/>
          </a:prstGeom>
        </p:spPr>
      </p:pic>
      <p:sp>
        <p:nvSpPr>
          <p:cNvPr id="5" name="Arrow: Right 4">
            <a:extLst>
              <a:ext uri="{FF2B5EF4-FFF2-40B4-BE49-F238E27FC236}">
                <a16:creationId xmlns:a16="http://schemas.microsoft.com/office/drawing/2014/main" id="{38D8137C-5C58-44DB-99A9-073BD6E2028A}"/>
              </a:ext>
            </a:extLst>
          </p:cNvPr>
          <p:cNvSpPr/>
          <p:nvPr/>
        </p:nvSpPr>
        <p:spPr>
          <a:xfrm rot="1943184">
            <a:off x="5781749" y="2248278"/>
            <a:ext cx="3274080" cy="216439"/>
          </a:xfrm>
          <a:prstGeom prst="rightArrow">
            <a:avLst>
              <a:gd name="adj1" fmla="val 50000"/>
              <a:gd name="adj2" fmla="val 111988"/>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44676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EF137-EDB6-4603-97B1-8A9FDFBFB7C4}"/>
              </a:ext>
            </a:extLst>
          </p:cNvPr>
          <p:cNvSpPr>
            <a:spLocks noGrp="1"/>
          </p:cNvSpPr>
          <p:nvPr>
            <p:ph type="title"/>
          </p:nvPr>
        </p:nvSpPr>
        <p:spPr>
          <a:xfrm>
            <a:off x="646111" y="452718"/>
            <a:ext cx="9859964" cy="1400530"/>
          </a:xfrm>
        </p:spPr>
        <p:txBody>
          <a:bodyPr/>
          <a:lstStyle/>
          <a:p>
            <a:r>
              <a:rPr lang="en-US" dirty="0"/>
              <a:t>Then click join and follow the final instructions to join the meeting/lesson</a:t>
            </a:r>
            <a:endParaRPr lang="en-GB" dirty="0"/>
          </a:p>
        </p:txBody>
      </p:sp>
      <p:pic>
        <p:nvPicPr>
          <p:cNvPr id="4" name="Picture 3">
            <a:extLst>
              <a:ext uri="{FF2B5EF4-FFF2-40B4-BE49-F238E27FC236}">
                <a16:creationId xmlns:a16="http://schemas.microsoft.com/office/drawing/2014/main" id="{A3772103-B532-415D-B752-5A537A525533}"/>
              </a:ext>
            </a:extLst>
          </p:cNvPr>
          <p:cNvPicPr>
            <a:picLocks noChangeAspect="1"/>
          </p:cNvPicPr>
          <p:nvPr/>
        </p:nvPicPr>
        <p:blipFill rotWithShape="1">
          <a:blip r:embed="rId2"/>
          <a:srcRect t="8889" b="17222"/>
          <a:stretch/>
        </p:blipFill>
        <p:spPr>
          <a:xfrm>
            <a:off x="866775" y="2052918"/>
            <a:ext cx="9267825" cy="3851939"/>
          </a:xfrm>
          <a:prstGeom prst="rect">
            <a:avLst/>
          </a:prstGeom>
        </p:spPr>
      </p:pic>
      <p:sp>
        <p:nvSpPr>
          <p:cNvPr id="5" name="Arrow: Right 4">
            <a:extLst>
              <a:ext uri="{FF2B5EF4-FFF2-40B4-BE49-F238E27FC236}">
                <a16:creationId xmlns:a16="http://schemas.microsoft.com/office/drawing/2014/main" id="{56CEC8B3-7A9D-48E3-AAFA-D96E8796B4ED}"/>
              </a:ext>
            </a:extLst>
          </p:cNvPr>
          <p:cNvSpPr/>
          <p:nvPr/>
        </p:nvSpPr>
        <p:spPr>
          <a:xfrm rot="523894">
            <a:off x="4932358" y="1993070"/>
            <a:ext cx="3752850" cy="19967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402751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476B72-9DE7-4DDF-AB2B-C2784016A11A}"/>
              </a:ext>
            </a:extLst>
          </p:cNvPr>
          <p:cNvSpPr>
            <a:spLocks noGrp="1"/>
          </p:cNvSpPr>
          <p:nvPr>
            <p:ph type="title"/>
          </p:nvPr>
        </p:nvSpPr>
        <p:spPr>
          <a:xfrm>
            <a:off x="322261" y="304703"/>
            <a:ext cx="9404723" cy="1400530"/>
          </a:xfrm>
        </p:spPr>
        <p:txBody>
          <a:bodyPr/>
          <a:lstStyle/>
          <a:p>
            <a:r>
              <a:rPr lang="en-US" sz="3200" dirty="0"/>
              <a:t>Open a particular Team and ensure you are on the General tab to see posts and assignments. </a:t>
            </a:r>
            <a:endParaRPr lang="en-GB" sz="3200" dirty="0"/>
          </a:p>
        </p:txBody>
      </p:sp>
      <p:pic>
        <p:nvPicPr>
          <p:cNvPr id="4" name="Picture 3">
            <a:extLst>
              <a:ext uri="{FF2B5EF4-FFF2-40B4-BE49-F238E27FC236}">
                <a16:creationId xmlns:a16="http://schemas.microsoft.com/office/drawing/2014/main" id="{86F361B5-7C5D-4335-AE49-FDB03E830BBF}"/>
              </a:ext>
            </a:extLst>
          </p:cNvPr>
          <p:cNvPicPr>
            <a:picLocks noChangeAspect="1"/>
          </p:cNvPicPr>
          <p:nvPr/>
        </p:nvPicPr>
        <p:blipFill rotWithShape="1">
          <a:blip r:embed="rId2"/>
          <a:srcRect t="4584" b="5138"/>
          <a:stretch/>
        </p:blipFill>
        <p:spPr>
          <a:xfrm>
            <a:off x="551351" y="1945784"/>
            <a:ext cx="8946541" cy="4543166"/>
          </a:xfrm>
          <a:prstGeom prst="rect">
            <a:avLst/>
          </a:prstGeom>
        </p:spPr>
      </p:pic>
      <p:sp>
        <p:nvSpPr>
          <p:cNvPr id="5" name="Arrow: Down 4">
            <a:extLst>
              <a:ext uri="{FF2B5EF4-FFF2-40B4-BE49-F238E27FC236}">
                <a16:creationId xmlns:a16="http://schemas.microsoft.com/office/drawing/2014/main" id="{AAC6DED1-4BC9-42BD-9CB7-CCB0CD1BB2F5}"/>
              </a:ext>
            </a:extLst>
          </p:cNvPr>
          <p:cNvSpPr/>
          <p:nvPr/>
        </p:nvSpPr>
        <p:spPr>
          <a:xfrm>
            <a:off x="2251710" y="1810963"/>
            <a:ext cx="180975" cy="1809750"/>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063581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476B72-9DE7-4DDF-AB2B-C2784016A11A}"/>
              </a:ext>
            </a:extLst>
          </p:cNvPr>
          <p:cNvSpPr>
            <a:spLocks noGrp="1"/>
          </p:cNvSpPr>
          <p:nvPr>
            <p:ph type="title"/>
          </p:nvPr>
        </p:nvSpPr>
        <p:spPr>
          <a:xfrm>
            <a:off x="322261" y="304703"/>
            <a:ext cx="9404723" cy="1400530"/>
          </a:xfrm>
        </p:spPr>
        <p:txBody>
          <a:bodyPr/>
          <a:lstStyle/>
          <a:p>
            <a:r>
              <a:rPr lang="en-US" sz="3200" dirty="0"/>
              <a:t>Open a particular Team and ensure you are on the General tab to see posts and assignments. </a:t>
            </a:r>
            <a:endParaRPr lang="en-GB" sz="3200" dirty="0"/>
          </a:p>
        </p:txBody>
      </p:sp>
      <p:sp>
        <p:nvSpPr>
          <p:cNvPr id="3" name="Content Placeholder 2">
            <a:extLst>
              <a:ext uri="{FF2B5EF4-FFF2-40B4-BE49-F238E27FC236}">
                <a16:creationId xmlns:a16="http://schemas.microsoft.com/office/drawing/2014/main" id="{FE56C520-FB5F-431B-8B87-A36B92B5F18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86F361B5-7C5D-4335-AE49-FDB03E830BBF}"/>
              </a:ext>
            </a:extLst>
          </p:cNvPr>
          <p:cNvPicPr>
            <a:picLocks noChangeAspect="1"/>
          </p:cNvPicPr>
          <p:nvPr/>
        </p:nvPicPr>
        <p:blipFill rotWithShape="1">
          <a:blip r:embed="rId2"/>
          <a:srcRect t="4584" b="5138"/>
          <a:stretch/>
        </p:blipFill>
        <p:spPr>
          <a:xfrm>
            <a:off x="1103312" y="1962409"/>
            <a:ext cx="8946541" cy="4543166"/>
          </a:xfrm>
          <a:prstGeom prst="rect">
            <a:avLst/>
          </a:prstGeom>
        </p:spPr>
      </p:pic>
      <p:sp>
        <p:nvSpPr>
          <p:cNvPr id="5" name="Arrow: Down 4">
            <a:extLst>
              <a:ext uri="{FF2B5EF4-FFF2-40B4-BE49-F238E27FC236}">
                <a16:creationId xmlns:a16="http://schemas.microsoft.com/office/drawing/2014/main" id="{AAC6DED1-4BC9-42BD-9CB7-CCB0CD1BB2F5}"/>
              </a:ext>
            </a:extLst>
          </p:cNvPr>
          <p:cNvSpPr/>
          <p:nvPr/>
        </p:nvSpPr>
        <p:spPr>
          <a:xfrm>
            <a:off x="1428750" y="1819275"/>
            <a:ext cx="180975" cy="1809750"/>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70D791D3-E109-4A53-99E5-1C783308D9F1}"/>
              </a:ext>
            </a:extLst>
          </p:cNvPr>
          <p:cNvPicPr>
            <a:picLocks noChangeAspect="1"/>
          </p:cNvPicPr>
          <p:nvPr/>
        </p:nvPicPr>
        <p:blipFill rotWithShape="1">
          <a:blip r:embed="rId3"/>
          <a:srcRect l="28398" t="14886" r="28131" b="5138"/>
          <a:stretch/>
        </p:blipFill>
        <p:spPr>
          <a:xfrm>
            <a:off x="6706155" y="1373357"/>
            <a:ext cx="5299969" cy="5484643"/>
          </a:xfrm>
          <a:prstGeom prst="rect">
            <a:avLst/>
          </a:prstGeom>
        </p:spPr>
      </p:pic>
    </p:spTree>
    <p:extLst>
      <p:ext uri="{BB962C8B-B14F-4D97-AF65-F5344CB8AC3E}">
        <p14:creationId xmlns:p14="http://schemas.microsoft.com/office/powerpoint/2010/main" val="28931231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476B72-9DE7-4DDF-AB2B-C2784016A11A}"/>
              </a:ext>
            </a:extLst>
          </p:cNvPr>
          <p:cNvSpPr>
            <a:spLocks noGrp="1"/>
          </p:cNvSpPr>
          <p:nvPr>
            <p:ph type="title"/>
          </p:nvPr>
        </p:nvSpPr>
        <p:spPr>
          <a:xfrm>
            <a:off x="322261" y="304703"/>
            <a:ext cx="9404723" cy="1400530"/>
          </a:xfrm>
        </p:spPr>
        <p:txBody>
          <a:bodyPr/>
          <a:lstStyle/>
          <a:p>
            <a:r>
              <a:rPr lang="en-US" sz="3200" dirty="0"/>
              <a:t>Open a particular Team and ensure you are on the General tab to see posts and assignments. </a:t>
            </a:r>
            <a:endParaRPr lang="en-GB" sz="3200" dirty="0"/>
          </a:p>
        </p:txBody>
      </p:sp>
      <p:sp>
        <p:nvSpPr>
          <p:cNvPr id="3" name="Content Placeholder 2">
            <a:extLst>
              <a:ext uri="{FF2B5EF4-FFF2-40B4-BE49-F238E27FC236}">
                <a16:creationId xmlns:a16="http://schemas.microsoft.com/office/drawing/2014/main" id="{FE56C520-FB5F-431B-8B87-A36B92B5F18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86F361B5-7C5D-4335-AE49-FDB03E830BBF}"/>
              </a:ext>
            </a:extLst>
          </p:cNvPr>
          <p:cNvPicPr>
            <a:picLocks noChangeAspect="1"/>
          </p:cNvPicPr>
          <p:nvPr/>
        </p:nvPicPr>
        <p:blipFill rotWithShape="1">
          <a:blip r:embed="rId2"/>
          <a:srcRect t="4584" b="5138"/>
          <a:stretch/>
        </p:blipFill>
        <p:spPr>
          <a:xfrm>
            <a:off x="1103312" y="1962409"/>
            <a:ext cx="8946541" cy="4543166"/>
          </a:xfrm>
          <a:prstGeom prst="rect">
            <a:avLst/>
          </a:prstGeom>
        </p:spPr>
      </p:pic>
      <p:sp>
        <p:nvSpPr>
          <p:cNvPr id="5" name="Arrow: Down 4">
            <a:extLst>
              <a:ext uri="{FF2B5EF4-FFF2-40B4-BE49-F238E27FC236}">
                <a16:creationId xmlns:a16="http://schemas.microsoft.com/office/drawing/2014/main" id="{AAC6DED1-4BC9-42BD-9CB7-CCB0CD1BB2F5}"/>
              </a:ext>
            </a:extLst>
          </p:cNvPr>
          <p:cNvSpPr/>
          <p:nvPr/>
        </p:nvSpPr>
        <p:spPr>
          <a:xfrm>
            <a:off x="1428750" y="1819275"/>
            <a:ext cx="180975" cy="1809750"/>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7E891EBE-1E07-41C9-8CD0-FBFB8D4441C9}"/>
              </a:ext>
            </a:extLst>
          </p:cNvPr>
          <p:cNvPicPr>
            <a:picLocks noChangeAspect="1"/>
          </p:cNvPicPr>
          <p:nvPr/>
        </p:nvPicPr>
        <p:blipFill>
          <a:blip r:embed="rId3"/>
          <a:stretch>
            <a:fillRect/>
          </a:stretch>
        </p:blipFill>
        <p:spPr>
          <a:xfrm>
            <a:off x="6930696" y="1331013"/>
            <a:ext cx="5261304" cy="5639289"/>
          </a:xfrm>
          <a:prstGeom prst="rect">
            <a:avLst/>
          </a:prstGeom>
        </p:spPr>
      </p:pic>
    </p:spTree>
    <p:extLst>
      <p:ext uri="{BB962C8B-B14F-4D97-AF65-F5344CB8AC3E}">
        <p14:creationId xmlns:p14="http://schemas.microsoft.com/office/powerpoint/2010/main" val="40951406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2F642C5-8FE0-4599-A762-EE5DEB4B16E2}"/>
              </a:ext>
            </a:extLst>
          </p:cNvPr>
          <p:cNvPicPr>
            <a:picLocks noChangeAspect="1"/>
          </p:cNvPicPr>
          <p:nvPr/>
        </p:nvPicPr>
        <p:blipFill rotWithShape="1">
          <a:blip r:embed="rId2"/>
          <a:srcRect l="26094" t="21945" r="25625" b="15000"/>
          <a:stretch/>
        </p:blipFill>
        <p:spPr>
          <a:xfrm>
            <a:off x="1422887" y="452718"/>
            <a:ext cx="8307389" cy="6102839"/>
          </a:xfrm>
          <a:prstGeom prst="rect">
            <a:avLst/>
          </a:prstGeom>
        </p:spPr>
      </p:pic>
    </p:spTree>
    <p:extLst>
      <p:ext uri="{BB962C8B-B14F-4D97-AF65-F5344CB8AC3E}">
        <p14:creationId xmlns:p14="http://schemas.microsoft.com/office/powerpoint/2010/main" val="3184742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165915-5531-4174-A207-04A53E7CD6D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3EF7C0F7-A37F-41DE-A214-F7D3CEDD6C3E}"/>
              </a:ext>
            </a:extLst>
          </p:cNvPr>
          <p:cNvPicPr>
            <a:picLocks noChangeAspect="1"/>
          </p:cNvPicPr>
          <p:nvPr/>
        </p:nvPicPr>
        <p:blipFill rotWithShape="1">
          <a:blip r:embed="rId2"/>
          <a:srcRect l="25781" t="22500" r="24844" b="32084"/>
          <a:stretch/>
        </p:blipFill>
        <p:spPr>
          <a:xfrm>
            <a:off x="942975" y="1285875"/>
            <a:ext cx="9591178" cy="4962524"/>
          </a:xfrm>
          <a:prstGeom prst="rect">
            <a:avLst/>
          </a:prstGeom>
        </p:spPr>
      </p:pic>
    </p:spTree>
    <p:extLst>
      <p:ext uri="{BB962C8B-B14F-4D97-AF65-F5344CB8AC3E}">
        <p14:creationId xmlns:p14="http://schemas.microsoft.com/office/powerpoint/2010/main" val="42904281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4CEF5-8B95-4070-8999-66C685CA9F3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4A1CCDB-4C1E-4CBF-862D-492C67320FF9}"/>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B5AE502A-FAB1-4B79-9FC4-BA4CE67E89A7}"/>
              </a:ext>
            </a:extLst>
          </p:cNvPr>
          <p:cNvPicPr>
            <a:picLocks noChangeAspect="1"/>
          </p:cNvPicPr>
          <p:nvPr/>
        </p:nvPicPr>
        <p:blipFill rotWithShape="1">
          <a:blip r:embed="rId2"/>
          <a:srcRect l="30547" t="13333" r="32344" b="4583"/>
          <a:stretch/>
        </p:blipFill>
        <p:spPr>
          <a:xfrm>
            <a:off x="419099" y="63464"/>
            <a:ext cx="5381626" cy="6695876"/>
          </a:xfrm>
          <a:prstGeom prst="rect">
            <a:avLst/>
          </a:prstGeom>
        </p:spPr>
      </p:pic>
      <p:pic>
        <p:nvPicPr>
          <p:cNvPr id="5" name="Picture 4">
            <a:extLst>
              <a:ext uri="{FF2B5EF4-FFF2-40B4-BE49-F238E27FC236}">
                <a16:creationId xmlns:a16="http://schemas.microsoft.com/office/drawing/2014/main" id="{EAE589F0-CBAC-43E6-806B-688B3EB434FB}"/>
              </a:ext>
            </a:extLst>
          </p:cNvPr>
          <p:cNvPicPr>
            <a:picLocks noChangeAspect="1"/>
          </p:cNvPicPr>
          <p:nvPr/>
        </p:nvPicPr>
        <p:blipFill rotWithShape="1">
          <a:blip r:embed="rId3"/>
          <a:srcRect l="32265" t="12361" r="30625" b="4861"/>
          <a:stretch/>
        </p:blipFill>
        <p:spPr>
          <a:xfrm>
            <a:off x="6231310" y="63464"/>
            <a:ext cx="5314579" cy="6668399"/>
          </a:xfrm>
          <a:prstGeom prst="rect">
            <a:avLst/>
          </a:prstGeom>
        </p:spPr>
      </p:pic>
    </p:spTree>
    <p:extLst>
      <p:ext uri="{BB962C8B-B14F-4D97-AF65-F5344CB8AC3E}">
        <p14:creationId xmlns:p14="http://schemas.microsoft.com/office/powerpoint/2010/main" val="33592948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A28CE3-C31C-4E69-8A98-DBC475882843}"/>
              </a:ext>
            </a:extLst>
          </p:cNvPr>
          <p:cNvPicPr>
            <a:picLocks noChangeAspect="1"/>
          </p:cNvPicPr>
          <p:nvPr/>
        </p:nvPicPr>
        <p:blipFill rotWithShape="1">
          <a:blip r:embed="rId2"/>
          <a:srcRect l="31172" t="12500" r="30937" b="6601"/>
          <a:stretch/>
        </p:blipFill>
        <p:spPr>
          <a:xfrm>
            <a:off x="2962274" y="77301"/>
            <a:ext cx="5581651" cy="6703397"/>
          </a:xfrm>
          <a:prstGeom prst="rect">
            <a:avLst/>
          </a:prstGeom>
        </p:spPr>
      </p:pic>
    </p:spTree>
    <p:extLst>
      <p:ext uri="{BB962C8B-B14F-4D97-AF65-F5344CB8AC3E}">
        <p14:creationId xmlns:p14="http://schemas.microsoft.com/office/powerpoint/2010/main" val="14380103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401440A-AD3A-4835-B1B6-D6FA30CFD8B4}"/>
              </a:ext>
            </a:extLst>
          </p:cNvPr>
          <p:cNvPicPr>
            <a:picLocks noChangeAspect="1"/>
          </p:cNvPicPr>
          <p:nvPr/>
        </p:nvPicPr>
        <p:blipFill rotWithShape="1">
          <a:blip r:embed="rId2"/>
          <a:srcRect l="32109" t="4861" r="31484" b="7777"/>
          <a:stretch/>
        </p:blipFill>
        <p:spPr>
          <a:xfrm>
            <a:off x="636909" y="78805"/>
            <a:ext cx="4939673" cy="6667500"/>
          </a:xfrm>
          <a:prstGeom prst="rect">
            <a:avLst/>
          </a:prstGeom>
        </p:spPr>
      </p:pic>
      <p:pic>
        <p:nvPicPr>
          <p:cNvPr id="5" name="Picture 4">
            <a:extLst>
              <a:ext uri="{FF2B5EF4-FFF2-40B4-BE49-F238E27FC236}">
                <a16:creationId xmlns:a16="http://schemas.microsoft.com/office/drawing/2014/main" id="{A0F13B69-2F5E-43EC-B5D4-2F66BD1C91F8}"/>
              </a:ext>
            </a:extLst>
          </p:cNvPr>
          <p:cNvPicPr>
            <a:picLocks noChangeAspect="1"/>
          </p:cNvPicPr>
          <p:nvPr/>
        </p:nvPicPr>
        <p:blipFill rotWithShape="1">
          <a:blip r:embed="rId3"/>
          <a:srcRect l="32422" t="13333" r="31484" b="8889"/>
          <a:stretch/>
        </p:blipFill>
        <p:spPr>
          <a:xfrm>
            <a:off x="6042985" y="71886"/>
            <a:ext cx="5512106" cy="6681339"/>
          </a:xfrm>
          <a:prstGeom prst="rect">
            <a:avLst/>
          </a:prstGeom>
        </p:spPr>
      </p:pic>
    </p:spTree>
    <p:extLst>
      <p:ext uri="{BB962C8B-B14F-4D97-AF65-F5344CB8AC3E}">
        <p14:creationId xmlns:p14="http://schemas.microsoft.com/office/powerpoint/2010/main" val="33482742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A31AF-7AE6-4EBC-A4CE-A0B255F15740}"/>
              </a:ext>
            </a:extLst>
          </p:cNvPr>
          <p:cNvSpPr>
            <a:spLocks noGrp="1"/>
          </p:cNvSpPr>
          <p:nvPr>
            <p:ph type="title"/>
          </p:nvPr>
        </p:nvSpPr>
        <p:spPr/>
        <p:txBody>
          <a:bodyPr/>
          <a:lstStyle/>
          <a:p>
            <a:r>
              <a:rPr lang="en-GB" dirty="0"/>
              <a:t>Using Teams for remote lessons.</a:t>
            </a:r>
          </a:p>
        </p:txBody>
      </p:sp>
      <p:sp>
        <p:nvSpPr>
          <p:cNvPr id="3" name="Content Placeholder 2">
            <a:extLst>
              <a:ext uri="{FF2B5EF4-FFF2-40B4-BE49-F238E27FC236}">
                <a16:creationId xmlns:a16="http://schemas.microsoft.com/office/drawing/2014/main" id="{D0198922-8088-4ACA-9264-2F80F712EED5}"/>
              </a:ext>
            </a:extLst>
          </p:cNvPr>
          <p:cNvSpPr>
            <a:spLocks noGrp="1"/>
          </p:cNvSpPr>
          <p:nvPr>
            <p:ph idx="1"/>
          </p:nvPr>
        </p:nvSpPr>
        <p:spPr>
          <a:xfrm>
            <a:off x="581192" y="1995807"/>
            <a:ext cx="11029615" cy="1147203"/>
          </a:xfrm>
        </p:spPr>
        <p:txBody>
          <a:bodyPr/>
          <a:lstStyle/>
          <a:p>
            <a:pPr marL="0" indent="0">
              <a:buNone/>
            </a:pPr>
            <a:r>
              <a:rPr lang="en-GB" dirty="0"/>
              <a:t>Login as above via the school website, then click on the Teams icon shown below again</a:t>
            </a:r>
          </a:p>
        </p:txBody>
      </p:sp>
      <p:pic>
        <p:nvPicPr>
          <p:cNvPr id="6" name="Picture 6" descr="A picture containing drawing&#10;&#10;Description generated with very high confidence">
            <a:extLst>
              <a:ext uri="{FF2B5EF4-FFF2-40B4-BE49-F238E27FC236}">
                <a16:creationId xmlns:a16="http://schemas.microsoft.com/office/drawing/2014/main" id="{49256C88-41EC-4E4B-90BF-7DA72EE10026}"/>
              </a:ext>
            </a:extLst>
          </p:cNvPr>
          <p:cNvPicPr>
            <a:picLocks noChangeAspect="1"/>
          </p:cNvPicPr>
          <p:nvPr/>
        </p:nvPicPr>
        <p:blipFill>
          <a:blip r:embed="rId2"/>
          <a:stretch>
            <a:fillRect/>
          </a:stretch>
        </p:blipFill>
        <p:spPr>
          <a:xfrm>
            <a:off x="574196" y="2793791"/>
            <a:ext cx="1238250" cy="695325"/>
          </a:xfrm>
          <a:prstGeom prst="rect">
            <a:avLst/>
          </a:prstGeom>
        </p:spPr>
      </p:pic>
      <p:pic>
        <p:nvPicPr>
          <p:cNvPr id="7" name="Picture 7" descr="A screenshot of a cell phone&#10;&#10;Description generated with very high confidence">
            <a:extLst>
              <a:ext uri="{FF2B5EF4-FFF2-40B4-BE49-F238E27FC236}">
                <a16:creationId xmlns:a16="http://schemas.microsoft.com/office/drawing/2014/main" id="{4403D6D5-D74C-4E03-A63A-A31C96E96AEB}"/>
              </a:ext>
            </a:extLst>
          </p:cNvPr>
          <p:cNvPicPr>
            <a:picLocks noChangeAspect="1"/>
          </p:cNvPicPr>
          <p:nvPr/>
        </p:nvPicPr>
        <p:blipFill>
          <a:blip r:embed="rId3"/>
          <a:stretch>
            <a:fillRect/>
          </a:stretch>
        </p:blipFill>
        <p:spPr>
          <a:xfrm>
            <a:off x="583720" y="3562662"/>
            <a:ext cx="10506972" cy="2708791"/>
          </a:xfrm>
          <a:prstGeom prst="rect">
            <a:avLst/>
          </a:prstGeom>
        </p:spPr>
      </p:pic>
    </p:spTree>
    <p:extLst>
      <p:ext uri="{BB962C8B-B14F-4D97-AF65-F5344CB8AC3E}">
        <p14:creationId xmlns:p14="http://schemas.microsoft.com/office/powerpoint/2010/main" val="40754035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B9238-87EB-44EA-B5AF-F4DE435E7350}"/>
              </a:ext>
            </a:extLst>
          </p:cNvPr>
          <p:cNvSpPr>
            <a:spLocks noGrp="1"/>
          </p:cNvSpPr>
          <p:nvPr>
            <p:ph type="title"/>
          </p:nvPr>
        </p:nvSpPr>
        <p:spPr/>
        <p:txBody>
          <a:bodyPr/>
          <a:lstStyle/>
          <a:p>
            <a:r>
              <a:rPr lang="en-GB" dirty="0"/>
              <a:t>RULES for Online/Remote lessons</a:t>
            </a:r>
          </a:p>
        </p:txBody>
      </p:sp>
      <p:sp>
        <p:nvSpPr>
          <p:cNvPr id="3" name="Content Placeholder 2">
            <a:extLst>
              <a:ext uri="{FF2B5EF4-FFF2-40B4-BE49-F238E27FC236}">
                <a16:creationId xmlns:a16="http://schemas.microsoft.com/office/drawing/2014/main" id="{9418C203-6C46-4A10-B4A7-EF522D8A7EF9}"/>
              </a:ext>
            </a:extLst>
          </p:cNvPr>
          <p:cNvSpPr>
            <a:spLocks noGrp="1"/>
          </p:cNvSpPr>
          <p:nvPr>
            <p:ph idx="1"/>
          </p:nvPr>
        </p:nvSpPr>
        <p:spPr/>
        <p:txBody>
          <a:bodyPr/>
          <a:lstStyle/>
          <a:p>
            <a:pPr marL="305435" indent="-305435"/>
            <a:r>
              <a:rPr lang="en-GB" sz="1800" dirty="0"/>
              <a:t>All students must be appropriately dressed and working in an appropriate space.</a:t>
            </a:r>
          </a:p>
          <a:p>
            <a:pPr marL="305435" indent="-305435"/>
            <a:r>
              <a:rPr lang="en-GB" sz="1800" dirty="0"/>
              <a:t>Video calls must not be recorded. </a:t>
            </a:r>
          </a:p>
          <a:p>
            <a:pPr marL="305435" indent="-305435"/>
            <a:r>
              <a:rPr lang="en-GB" sz="1800" dirty="0"/>
              <a:t>Microphones must be muted and cameras on if you have one. </a:t>
            </a:r>
          </a:p>
          <a:p>
            <a:pPr marL="305435" indent="-305435"/>
            <a:r>
              <a:rPr lang="en-GB" sz="1800" dirty="0"/>
              <a:t>All conversations must be appropriate and follow Sir Harry Smith Community College behaviour policy.</a:t>
            </a:r>
          </a:p>
          <a:p>
            <a:pPr marL="629920" lvl="2" indent="0" algn="ctr">
              <a:lnSpc>
                <a:spcPct val="120000"/>
              </a:lnSpc>
              <a:buNone/>
            </a:pPr>
            <a:r>
              <a:rPr lang="en-GB" sz="1800" b="1" dirty="0">
                <a:solidFill>
                  <a:srgbClr val="FF0000"/>
                </a:solidFill>
              </a:rPr>
              <a:t>Any of the above rules not adhered to will result in you being removed from Microsoft Teams and the consequences in line with the SHSCC behaviour policy.</a:t>
            </a:r>
          </a:p>
        </p:txBody>
      </p:sp>
    </p:spTree>
    <p:extLst>
      <p:ext uri="{BB962C8B-B14F-4D97-AF65-F5344CB8AC3E}">
        <p14:creationId xmlns:p14="http://schemas.microsoft.com/office/powerpoint/2010/main" val="23048344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68E19-6BEE-48DB-A8E2-C90280789E94}"/>
              </a:ext>
            </a:extLst>
          </p:cNvPr>
          <p:cNvSpPr>
            <a:spLocks noGrp="1"/>
          </p:cNvSpPr>
          <p:nvPr>
            <p:ph type="title"/>
          </p:nvPr>
        </p:nvSpPr>
        <p:spPr/>
        <p:txBody>
          <a:bodyPr/>
          <a:lstStyle/>
          <a:p>
            <a:r>
              <a:rPr lang="en-GB" dirty="0"/>
              <a:t>Using Microsoft teams</a:t>
            </a:r>
          </a:p>
        </p:txBody>
      </p:sp>
      <p:sp>
        <p:nvSpPr>
          <p:cNvPr id="3" name="Content Placeholder 2">
            <a:extLst>
              <a:ext uri="{FF2B5EF4-FFF2-40B4-BE49-F238E27FC236}">
                <a16:creationId xmlns:a16="http://schemas.microsoft.com/office/drawing/2014/main" id="{C5FFAC26-1917-4AA7-A495-EC3762979EAF}"/>
              </a:ext>
            </a:extLst>
          </p:cNvPr>
          <p:cNvSpPr>
            <a:spLocks noGrp="1"/>
          </p:cNvSpPr>
          <p:nvPr>
            <p:ph idx="1"/>
          </p:nvPr>
        </p:nvSpPr>
        <p:spPr/>
        <p:txBody>
          <a:bodyPr vert="horz" lIns="91440" tIns="45720" rIns="91440" bIns="45720" rtlCol="0" anchor="t">
            <a:normAutofit/>
          </a:bodyPr>
          <a:lstStyle/>
          <a:p>
            <a:pPr marL="305435" indent="-305435"/>
            <a:r>
              <a:rPr lang="en-GB" sz="1800" dirty="0">
                <a:ea typeface="+mn-lt"/>
                <a:cs typeface="+mn-lt"/>
              </a:rPr>
              <a:t>You will be informed of when your online session will take place and you will be invited by your teacher to attend </a:t>
            </a:r>
            <a:r>
              <a:rPr lang="en-GB" sz="1800" i="1" dirty="0">
                <a:ea typeface="+mn-lt"/>
                <a:cs typeface="+mn-lt"/>
              </a:rPr>
              <a:t>(this will be the same time as one of your normal school timetabled lessons). </a:t>
            </a:r>
            <a:endParaRPr lang="en-GB" sz="1800" dirty="0"/>
          </a:p>
          <a:p>
            <a:pPr marL="305435" indent="-305435"/>
            <a:r>
              <a:rPr lang="en-GB" sz="1800" dirty="0">
                <a:ea typeface="+mn-lt"/>
                <a:cs typeface="+mn-lt"/>
              </a:rPr>
              <a:t>The invite will show in your calendar on Teams.</a:t>
            </a:r>
            <a:endParaRPr lang="en-GB" sz="1800" dirty="0"/>
          </a:p>
          <a:p>
            <a:pPr marL="305435" indent="-305435"/>
            <a:r>
              <a:rPr lang="en-GB" sz="1800" dirty="0">
                <a:ea typeface="+mn-lt"/>
                <a:cs typeface="+mn-lt"/>
              </a:rPr>
              <a:t>You will then see your teaching group and be able to access the session.</a:t>
            </a:r>
            <a:endParaRPr lang="en-GB" sz="1800" dirty="0"/>
          </a:p>
        </p:txBody>
      </p:sp>
      <p:pic>
        <p:nvPicPr>
          <p:cNvPr id="5" name="Picture 5" descr="A screenshot of a computer&#10;&#10;Description generated with very high confidence">
            <a:extLst>
              <a:ext uri="{FF2B5EF4-FFF2-40B4-BE49-F238E27FC236}">
                <a16:creationId xmlns:a16="http://schemas.microsoft.com/office/drawing/2014/main" id="{FF2FE764-D5CD-4CF3-BE57-A0E84DAA02E9}"/>
              </a:ext>
            </a:extLst>
          </p:cNvPr>
          <p:cNvPicPr>
            <a:picLocks noChangeAspect="1"/>
          </p:cNvPicPr>
          <p:nvPr/>
        </p:nvPicPr>
        <p:blipFill>
          <a:blip r:embed="rId2"/>
          <a:stretch>
            <a:fillRect/>
          </a:stretch>
        </p:blipFill>
        <p:spPr>
          <a:xfrm>
            <a:off x="2195542" y="4158982"/>
            <a:ext cx="5172973" cy="2490674"/>
          </a:xfrm>
          <a:prstGeom prst="rect">
            <a:avLst/>
          </a:prstGeom>
        </p:spPr>
      </p:pic>
      <p:cxnSp>
        <p:nvCxnSpPr>
          <p:cNvPr id="7" name="Straight Arrow Connector 6">
            <a:extLst>
              <a:ext uri="{FF2B5EF4-FFF2-40B4-BE49-F238E27FC236}">
                <a16:creationId xmlns:a16="http://schemas.microsoft.com/office/drawing/2014/main" id="{D1E078C6-7EA4-4709-B95B-F99CC75F184F}"/>
              </a:ext>
            </a:extLst>
          </p:cNvPr>
          <p:cNvCxnSpPr/>
          <p:nvPr/>
        </p:nvCxnSpPr>
        <p:spPr>
          <a:xfrm flipH="1">
            <a:off x="3197225" y="3997325"/>
            <a:ext cx="1866900" cy="10795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H="1" flipV="1">
            <a:off x="748145" y="3200400"/>
            <a:ext cx="355168" cy="1"/>
          </a:xfrm>
          <a:prstGeom prst="line">
            <a:avLst/>
          </a:prstGeom>
          <a:ln>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H="1">
            <a:off x="739833" y="3200400"/>
            <a:ext cx="8312" cy="1876425"/>
          </a:xfrm>
          <a:prstGeom prst="line">
            <a:avLst/>
          </a:prstGeom>
          <a:ln>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748145" y="5076825"/>
            <a:ext cx="1397968" cy="176819"/>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686551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D54C6-6C29-4FED-A886-DC035F4A7B53}"/>
              </a:ext>
            </a:extLst>
          </p:cNvPr>
          <p:cNvSpPr>
            <a:spLocks noGrp="1"/>
          </p:cNvSpPr>
          <p:nvPr>
            <p:ph type="title"/>
          </p:nvPr>
        </p:nvSpPr>
        <p:spPr/>
        <p:txBody>
          <a:bodyPr/>
          <a:lstStyle/>
          <a:p>
            <a:r>
              <a:rPr lang="en-GB" dirty="0"/>
              <a:t>Using Microsoft teams</a:t>
            </a:r>
          </a:p>
        </p:txBody>
      </p:sp>
      <p:sp>
        <p:nvSpPr>
          <p:cNvPr id="3" name="Content Placeholder 2">
            <a:extLst>
              <a:ext uri="{FF2B5EF4-FFF2-40B4-BE49-F238E27FC236}">
                <a16:creationId xmlns:a16="http://schemas.microsoft.com/office/drawing/2014/main" id="{547BAF53-8B04-4B3B-BF5A-3AF22D38476F}"/>
              </a:ext>
            </a:extLst>
          </p:cNvPr>
          <p:cNvSpPr>
            <a:spLocks noGrp="1"/>
          </p:cNvSpPr>
          <p:nvPr>
            <p:ph idx="1"/>
          </p:nvPr>
        </p:nvSpPr>
        <p:spPr/>
        <p:txBody>
          <a:bodyPr vert="horz" lIns="91440" tIns="45720" rIns="91440" bIns="45720" rtlCol="0" anchor="t">
            <a:normAutofit fontScale="92500"/>
          </a:bodyPr>
          <a:lstStyle/>
          <a:p>
            <a:pPr marL="305435" indent="-305435"/>
            <a:r>
              <a:rPr lang="en-GB" dirty="0">
                <a:ea typeface="+mn-lt"/>
                <a:cs typeface="+mn-lt"/>
              </a:rPr>
              <a:t>Click on your class ready for your session, where your teacher will be waiting to greet you.</a:t>
            </a:r>
            <a:endParaRPr lang="en-GB" dirty="0"/>
          </a:p>
          <a:p>
            <a:pPr marL="305435" indent="-305435"/>
            <a:r>
              <a:rPr lang="en-GB" dirty="0">
                <a:ea typeface="+mn-lt"/>
                <a:cs typeface="+mn-lt"/>
              </a:rPr>
              <a:t>Your </a:t>
            </a:r>
            <a:r>
              <a:rPr lang="en-GB" b="1" dirty="0">
                <a:ea typeface="+mn-lt"/>
                <a:cs typeface="+mn-lt"/>
              </a:rPr>
              <a:t>mic must be</a:t>
            </a:r>
            <a:r>
              <a:rPr lang="en-GB" dirty="0">
                <a:ea typeface="+mn-lt"/>
                <a:cs typeface="+mn-lt"/>
              </a:rPr>
              <a:t> </a:t>
            </a:r>
            <a:r>
              <a:rPr lang="en-GB" b="1" dirty="0">
                <a:ea typeface="+mn-lt"/>
                <a:cs typeface="+mn-lt"/>
              </a:rPr>
              <a:t>muted</a:t>
            </a:r>
            <a:r>
              <a:rPr lang="en-GB" dirty="0">
                <a:ea typeface="+mn-lt"/>
                <a:cs typeface="+mn-lt"/>
              </a:rPr>
              <a:t> (off) and your </a:t>
            </a:r>
            <a:r>
              <a:rPr lang="en-GB" b="1" dirty="0">
                <a:ea typeface="+mn-lt"/>
                <a:cs typeface="+mn-lt"/>
              </a:rPr>
              <a:t>camera</a:t>
            </a:r>
            <a:r>
              <a:rPr lang="en-GB" dirty="0">
                <a:ea typeface="+mn-lt"/>
                <a:cs typeface="+mn-lt"/>
              </a:rPr>
              <a:t> </a:t>
            </a:r>
            <a:r>
              <a:rPr lang="en-GB" b="1" dirty="0">
                <a:ea typeface="+mn-lt"/>
                <a:cs typeface="+mn-lt"/>
              </a:rPr>
              <a:t>on (if you  have one)</a:t>
            </a:r>
            <a:r>
              <a:rPr lang="en-GB" dirty="0">
                <a:ea typeface="+mn-lt"/>
                <a:cs typeface="+mn-lt"/>
              </a:rPr>
              <a:t>.</a:t>
            </a:r>
            <a:endParaRPr lang="en-GB" dirty="0"/>
          </a:p>
          <a:p>
            <a:pPr marL="305435" indent="-305435"/>
            <a:endParaRPr lang="en-GB" dirty="0"/>
          </a:p>
          <a:p>
            <a:pPr marL="305435" indent="-305435"/>
            <a:endParaRPr lang="en-GB" dirty="0"/>
          </a:p>
          <a:p>
            <a:pPr marL="305435" indent="-305435"/>
            <a:r>
              <a:rPr lang="en-GB" dirty="0">
                <a:ea typeface="+mn-lt"/>
                <a:cs typeface="+mn-lt"/>
              </a:rPr>
              <a:t>If you wish to ask a question during the session, please tap on the </a:t>
            </a:r>
            <a:r>
              <a:rPr lang="en-GB" b="1" dirty="0">
                <a:ea typeface="+mn-lt"/>
                <a:cs typeface="+mn-lt"/>
              </a:rPr>
              <a:t>‘hand’ sign </a:t>
            </a:r>
            <a:r>
              <a:rPr lang="en-GB" dirty="0">
                <a:ea typeface="+mn-lt"/>
                <a:cs typeface="+mn-lt"/>
              </a:rPr>
              <a:t>which will indicate to your teacher that you wish to speak. You will then be asked to unmute your mic and ask your question.</a:t>
            </a:r>
            <a:endParaRPr lang="en-GB" dirty="0"/>
          </a:p>
          <a:p>
            <a:pPr marL="305435" indent="-305435"/>
            <a:endParaRPr lang="en-GB" dirty="0"/>
          </a:p>
          <a:p>
            <a:pPr marL="305435" indent="-305435"/>
            <a:r>
              <a:rPr lang="en-GB" dirty="0">
                <a:ea typeface="+mn-lt"/>
                <a:cs typeface="+mn-lt"/>
              </a:rPr>
              <a:t>Your session will last for between</a:t>
            </a:r>
            <a:r>
              <a:rPr lang="en-GB" b="1" dirty="0">
                <a:ea typeface="+mn-lt"/>
                <a:cs typeface="+mn-lt"/>
              </a:rPr>
              <a:t> 30-60mins</a:t>
            </a:r>
            <a:r>
              <a:rPr lang="en-GB" dirty="0">
                <a:ea typeface="+mn-lt"/>
                <a:cs typeface="+mn-lt"/>
              </a:rPr>
              <a:t> and at the end of the lesson you may leave. </a:t>
            </a:r>
            <a:endParaRPr lang="en-GB" dirty="0"/>
          </a:p>
          <a:p>
            <a:pPr marL="305435" indent="-305435"/>
            <a:endParaRPr lang="en-GB" dirty="0"/>
          </a:p>
          <a:p>
            <a:pPr marL="305435" indent="-305435"/>
            <a:endParaRPr lang="en-GB" dirty="0"/>
          </a:p>
        </p:txBody>
      </p:sp>
      <p:pic>
        <p:nvPicPr>
          <p:cNvPr id="6" name="Picture 6" descr="A picture containing clock&#10;&#10;Description generated with very high confidence">
            <a:extLst>
              <a:ext uri="{FF2B5EF4-FFF2-40B4-BE49-F238E27FC236}">
                <a16:creationId xmlns:a16="http://schemas.microsoft.com/office/drawing/2014/main" id="{97761CBB-7C2D-49EE-AA59-2AC181060C4B}"/>
              </a:ext>
            </a:extLst>
          </p:cNvPr>
          <p:cNvPicPr>
            <a:picLocks noChangeAspect="1"/>
          </p:cNvPicPr>
          <p:nvPr/>
        </p:nvPicPr>
        <p:blipFill>
          <a:blip r:embed="rId2"/>
          <a:stretch>
            <a:fillRect/>
          </a:stretch>
        </p:blipFill>
        <p:spPr>
          <a:xfrm>
            <a:off x="2024541" y="3267533"/>
            <a:ext cx="7473350" cy="737977"/>
          </a:xfrm>
          <a:prstGeom prst="rect">
            <a:avLst/>
          </a:prstGeom>
        </p:spPr>
      </p:pic>
      <p:cxnSp>
        <p:nvCxnSpPr>
          <p:cNvPr id="7" name="Straight Arrow Connector 6">
            <a:extLst>
              <a:ext uri="{FF2B5EF4-FFF2-40B4-BE49-F238E27FC236}">
                <a16:creationId xmlns:a16="http://schemas.microsoft.com/office/drawing/2014/main" id="{9DABDDBF-D736-4AEA-9327-8B7FF2EE4E9D}"/>
              </a:ext>
            </a:extLst>
          </p:cNvPr>
          <p:cNvCxnSpPr/>
          <p:nvPr/>
        </p:nvCxnSpPr>
        <p:spPr>
          <a:xfrm>
            <a:off x="3452543" y="3085920"/>
            <a:ext cx="1385464" cy="355549"/>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C759E8E4-3309-4924-AF8D-D881DA7B9D7B}"/>
              </a:ext>
            </a:extLst>
          </p:cNvPr>
          <p:cNvCxnSpPr/>
          <p:nvPr/>
        </p:nvCxnSpPr>
        <p:spPr>
          <a:xfrm flipH="1" flipV="1">
            <a:off x="5860474" y="3557848"/>
            <a:ext cx="3175461" cy="507076"/>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91337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C82813-0510-46F4-A459-BD13FF367489}"/>
              </a:ext>
            </a:extLst>
          </p:cNvPr>
          <p:cNvSpPr>
            <a:spLocks noGrp="1"/>
          </p:cNvSpPr>
          <p:nvPr>
            <p:ph type="title"/>
          </p:nvPr>
        </p:nvSpPr>
        <p:spPr/>
        <p:txBody>
          <a:bodyPr/>
          <a:lstStyle/>
          <a:p>
            <a:r>
              <a:rPr lang="en-GB" dirty="0"/>
              <a:t>Assignment Tasks</a:t>
            </a:r>
          </a:p>
        </p:txBody>
      </p:sp>
      <p:sp>
        <p:nvSpPr>
          <p:cNvPr id="3" name="Content Placeholder 2">
            <a:extLst>
              <a:ext uri="{FF2B5EF4-FFF2-40B4-BE49-F238E27FC236}">
                <a16:creationId xmlns:a16="http://schemas.microsoft.com/office/drawing/2014/main" id="{7112CB01-5E1A-4D59-ACFA-68230898241B}"/>
              </a:ext>
            </a:extLst>
          </p:cNvPr>
          <p:cNvSpPr>
            <a:spLocks noGrp="1"/>
          </p:cNvSpPr>
          <p:nvPr>
            <p:ph idx="1"/>
          </p:nvPr>
        </p:nvSpPr>
        <p:spPr>
          <a:xfrm>
            <a:off x="245897" y="1611757"/>
            <a:ext cx="11029615" cy="3634486"/>
          </a:xfrm>
        </p:spPr>
        <p:txBody>
          <a:bodyPr/>
          <a:lstStyle/>
          <a:p>
            <a:pPr marL="305435" indent="-305435"/>
            <a:r>
              <a:rPr lang="en-GB" dirty="0"/>
              <a:t>Your teachers will still predominately use Show My Homework, but may want to assign you work before or after the lesson on Teams.</a:t>
            </a:r>
          </a:p>
          <a:p>
            <a:pPr marL="305435" indent="-305435"/>
            <a:r>
              <a:rPr lang="en-GB" dirty="0"/>
              <a:t>To access this click on ‘Teams' and along to ‘Assignments' where anything set will show up. </a:t>
            </a:r>
          </a:p>
        </p:txBody>
      </p:sp>
      <p:pic>
        <p:nvPicPr>
          <p:cNvPr id="4" name="Picture 4" descr="A screenshot of a cell phone&#10;&#10;Description generated with very high confidence">
            <a:extLst>
              <a:ext uri="{FF2B5EF4-FFF2-40B4-BE49-F238E27FC236}">
                <a16:creationId xmlns:a16="http://schemas.microsoft.com/office/drawing/2014/main" id="{B7C8D107-C54C-4C16-BD49-44C738823760}"/>
              </a:ext>
            </a:extLst>
          </p:cNvPr>
          <p:cNvPicPr>
            <a:picLocks noChangeAspect="1"/>
          </p:cNvPicPr>
          <p:nvPr/>
        </p:nvPicPr>
        <p:blipFill>
          <a:blip r:embed="rId2"/>
          <a:stretch>
            <a:fillRect/>
          </a:stretch>
        </p:blipFill>
        <p:spPr>
          <a:xfrm>
            <a:off x="778701" y="3274448"/>
            <a:ext cx="5279720" cy="2803872"/>
          </a:xfrm>
          <a:prstGeom prst="rect">
            <a:avLst/>
          </a:prstGeom>
        </p:spPr>
      </p:pic>
      <p:cxnSp>
        <p:nvCxnSpPr>
          <p:cNvPr id="5" name="Straight Arrow Connector 4">
            <a:extLst>
              <a:ext uri="{FF2B5EF4-FFF2-40B4-BE49-F238E27FC236}">
                <a16:creationId xmlns:a16="http://schemas.microsoft.com/office/drawing/2014/main" id="{D3278F81-3ED3-42FB-AB59-23C3A006EB29}"/>
              </a:ext>
            </a:extLst>
          </p:cNvPr>
          <p:cNvCxnSpPr>
            <a:cxnSpLocks/>
          </p:cNvCxnSpPr>
          <p:nvPr/>
        </p:nvCxnSpPr>
        <p:spPr>
          <a:xfrm flipH="1">
            <a:off x="916488" y="2743200"/>
            <a:ext cx="2850169" cy="13935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8424C4D4-5B6F-40AF-968A-733E8047D2E6}"/>
              </a:ext>
            </a:extLst>
          </p:cNvPr>
          <p:cNvCxnSpPr>
            <a:cxnSpLocks/>
          </p:cNvCxnSpPr>
          <p:nvPr/>
        </p:nvCxnSpPr>
        <p:spPr>
          <a:xfrm flipH="1">
            <a:off x="3554130" y="2743200"/>
            <a:ext cx="2754391" cy="10144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39909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77020-228F-4C7C-AC7F-46A04663ECED}"/>
              </a:ext>
            </a:extLst>
          </p:cNvPr>
          <p:cNvSpPr>
            <a:spLocks noGrp="1"/>
          </p:cNvSpPr>
          <p:nvPr>
            <p:ph type="title"/>
          </p:nvPr>
        </p:nvSpPr>
        <p:spPr/>
        <p:txBody>
          <a:bodyPr/>
          <a:lstStyle/>
          <a:p>
            <a:r>
              <a:rPr lang="en-GB" dirty="0"/>
              <a:t>Troubleshooting</a:t>
            </a:r>
          </a:p>
        </p:txBody>
      </p:sp>
      <p:sp>
        <p:nvSpPr>
          <p:cNvPr id="3" name="Content Placeholder 2">
            <a:extLst>
              <a:ext uri="{FF2B5EF4-FFF2-40B4-BE49-F238E27FC236}">
                <a16:creationId xmlns:a16="http://schemas.microsoft.com/office/drawing/2014/main" id="{77800DC3-ABD9-4659-9A75-C7A5A44DD114}"/>
              </a:ext>
            </a:extLst>
          </p:cNvPr>
          <p:cNvSpPr>
            <a:spLocks noGrp="1"/>
          </p:cNvSpPr>
          <p:nvPr>
            <p:ph idx="1"/>
          </p:nvPr>
        </p:nvSpPr>
        <p:spPr>
          <a:xfrm>
            <a:off x="514905" y="1342240"/>
            <a:ext cx="10768613" cy="5316012"/>
          </a:xfrm>
        </p:spPr>
        <p:txBody>
          <a:bodyPr>
            <a:normAutofit fontScale="85000" lnSpcReduction="20000"/>
          </a:bodyPr>
          <a:lstStyle/>
          <a:p>
            <a:r>
              <a:rPr lang="en-GB" dirty="0"/>
              <a:t>I</a:t>
            </a:r>
            <a:r>
              <a:rPr lang="en-GB" b="1" dirty="0"/>
              <a:t> can’t login</a:t>
            </a:r>
          </a:p>
          <a:p>
            <a:r>
              <a:rPr lang="en-GB" dirty="0"/>
              <a:t>Use the student username and password sent to your parents/carers by e-mail.</a:t>
            </a:r>
          </a:p>
          <a:p>
            <a:r>
              <a:rPr lang="en-GB" dirty="0"/>
              <a:t>Copy and paste the password from the e-mail as a common mistake is to mix up capital I for Indigo with small l for Lima.</a:t>
            </a:r>
          </a:p>
          <a:p>
            <a:r>
              <a:rPr lang="en-GB" dirty="0"/>
              <a:t>Ensure all other users are logged out of Office 365 or Teams. Many people have these applications and sign into them automatically, but it will only allow one person to log on at a time.</a:t>
            </a:r>
          </a:p>
          <a:p>
            <a:endParaRPr lang="en-GB" dirty="0"/>
          </a:p>
          <a:p>
            <a:r>
              <a:rPr lang="en-GB" b="1" dirty="0"/>
              <a:t>My Account is locked.</a:t>
            </a:r>
          </a:p>
          <a:p>
            <a:r>
              <a:rPr lang="en-GB" dirty="0"/>
              <a:t>Wait 5 minutes and it will automatically unlock.</a:t>
            </a:r>
          </a:p>
          <a:p>
            <a:endParaRPr lang="en-GB" dirty="0"/>
          </a:p>
          <a:p>
            <a:r>
              <a:rPr lang="en-GB" b="1" dirty="0"/>
              <a:t>I need my password resetting.</a:t>
            </a:r>
          </a:p>
          <a:p>
            <a:r>
              <a:rPr lang="en-GB" dirty="0"/>
              <a:t>You don’t, the password sent to parents/carers doesn’t ever expire. If you click on the reset my password button, it doesn’t work, it is a dead button, because your password never expires. No message will be sent and no one will look at this. Use the username and password sent out.</a:t>
            </a:r>
          </a:p>
          <a:p>
            <a:endParaRPr lang="en-GB" dirty="0"/>
          </a:p>
          <a:p>
            <a:r>
              <a:rPr lang="en-GB" dirty="0"/>
              <a:t>If after trying all of the above you are still experiencing difficulties in accessing your school account online and Teams online please contact us on </a:t>
            </a:r>
            <a:r>
              <a:rPr lang="en-GB" dirty="0">
                <a:hlinkClick r:id="rId2"/>
              </a:rPr>
              <a:t>password.reset@sirharrysmith.cambs.sch.uk</a:t>
            </a:r>
            <a:r>
              <a:rPr lang="en-GB" dirty="0"/>
              <a:t> </a:t>
            </a:r>
          </a:p>
        </p:txBody>
      </p:sp>
    </p:spTree>
    <p:extLst>
      <p:ext uri="{BB962C8B-B14F-4D97-AF65-F5344CB8AC3E}">
        <p14:creationId xmlns:p14="http://schemas.microsoft.com/office/powerpoint/2010/main" val="143648906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1787739CFD54B408F8D9F32E184704C" ma:contentTypeVersion="33" ma:contentTypeDescription="Create a new document." ma:contentTypeScope="" ma:versionID="2cd4d7b6e918a7abb3ce553951de158d">
  <xsd:schema xmlns:xsd="http://www.w3.org/2001/XMLSchema" xmlns:xs="http://www.w3.org/2001/XMLSchema" xmlns:p="http://schemas.microsoft.com/office/2006/metadata/properties" xmlns:ns3="68d713a0-beda-49be-a570-402db894cbe3" xmlns:ns4="b280f634-8978-4338-92ec-4bb95ca596d1" targetNamespace="http://schemas.microsoft.com/office/2006/metadata/properties" ma:root="true" ma:fieldsID="39201912da0b014ef277958f32190ffb" ns3:_="" ns4:_="">
    <xsd:import namespace="68d713a0-beda-49be-a570-402db894cbe3"/>
    <xsd:import namespace="b280f634-8978-4338-92ec-4bb95ca596d1"/>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4:SharedWithUsers" minOccurs="0"/>
                <xsd:element ref="ns4:SharedWithDetails" minOccurs="0"/>
                <xsd:element ref="ns4:SharingHintHash" minOccurs="0"/>
                <xsd:element ref="ns3:MediaServiceOCR" minOccurs="0"/>
                <xsd:element ref="ns3:MediaServiceGenerationTime" minOccurs="0"/>
                <xsd:element ref="ns3:MediaServiceEventHashCode" minOccurs="0"/>
                <xsd:element ref="ns3:MediaServiceLocation" minOccurs="0"/>
                <xsd:element ref="ns3:NotebookType" minOccurs="0"/>
                <xsd:element ref="ns3:FolderType" minOccurs="0"/>
                <xsd:element ref="ns3:CultureName" minOccurs="0"/>
                <xsd:element ref="ns3:AppVersion" minOccurs="0"/>
                <xsd:element ref="ns3:TeamsChannelId" minOccurs="0"/>
                <xsd:element ref="ns3:Owner" minOccurs="0"/>
                <xsd:element ref="ns3:Math_Settings" minOccurs="0"/>
                <xsd:element ref="ns3:DefaultSectionNames" minOccurs="0"/>
                <xsd:element ref="ns3:Templates" minOccurs="0"/>
                <xsd:element ref="ns3:Teachers" minOccurs="0"/>
                <xsd:element ref="ns3:Students" minOccurs="0"/>
                <xsd:element ref="ns3:Student_Groups" minOccurs="0"/>
                <xsd:element ref="ns3:Distribution_Groups" minOccurs="0"/>
                <xsd:element ref="ns3:LMS_Mapping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8d713a0-beda-49be-a570-402db894cbe3"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NotebookType" ma:index="19" nillable="true" ma:displayName="Notebook Type" ma:internalName="NotebookType">
      <xsd:simpleType>
        <xsd:restriction base="dms:Text"/>
      </xsd:simpleType>
    </xsd:element>
    <xsd:element name="FolderType" ma:index="20" nillable="true" ma:displayName="Folder Type" ma:internalName="FolderType">
      <xsd:simpleType>
        <xsd:restriction base="dms:Text"/>
      </xsd:simpleType>
    </xsd:element>
    <xsd:element name="CultureName" ma:index="21" nillable="true" ma:displayName="Culture Name" ma:internalName="CultureName">
      <xsd:simpleType>
        <xsd:restriction base="dms:Text"/>
      </xsd:simpleType>
    </xsd:element>
    <xsd:element name="AppVersion" ma:index="22" nillable="true" ma:displayName="App Version" ma:internalName="AppVersion">
      <xsd:simpleType>
        <xsd:restriction base="dms:Text"/>
      </xsd:simpleType>
    </xsd:element>
    <xsd:element name="TeamsChannelId" ma:index="23" nillable="true" ma:displayName="Teams Channel Id" ma:internalName="TeamsChannelId">
      <xsd:simpleType>
        <xsd:restriction base="dms:Text"/>
      </xsd:simpleType>
    </xsd:element>
    <xsd:element name="Owner" ma:index="24"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5" nillable="true" ma:displayName="Math Settings" ma:internalName="Math_Settings">
      <xsd:simpleType>
        <xsd:restriction base="dms:Text"/>
      </xsd:simpleType>
    </xsd:element>
    <xsd:element name="DefaultSectionNames" ma:index="26" nillable="true" ma:displayName="Default Section Names" ma:internalName="DefaultSectionNames">
      <xsd:simpleType>
        <xsd:restriction base="dms:Note">
          <xsd:maxLength value="255"/>
        </xsd:restriction>
      </xsd:simpleType>
    </xsd:element>
    <xsd:element name="Templates" ma:index="27" nillable="true" ma:displayName="Templates" ma:internalName="Templates">
      <xsd:simpleType>
        <xsd:restriction base="dms:Note">
          <xsd:maxLength value="255"/>
        </xsd:restriction>
      </xsd:simpleType>
    </xsd:element>
    <xsd:element name="Teachers" ma:index="28"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29"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0"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1" nillable="true" ma:displayName="Distribution Groups" ma:internalName="Distribution_Groups">
      <xsd:simpleType>
        <xsd:restriction base="dms:Note">
          <xsd:maxLength value="255"/>
        </xsd:restriction>
      </xsd:simpleType>
    </xsd:element>
    <xsd:element name="LMS_Mappings" ma:index="32" nillable="true" ma:displayName="LMS Mappings" ma:internalName="LMS_Mappings">
      <xsd:simpleType>
        <xsd:restriction base="dms:Note">
          <xsd:maxLength value="255"/>
        </xsd:restriction>
      </xsd:simpleType>
    </xsd:element>
    <xsd:element name="Invited_Teachers" ma:index="33" nillable="true" ma:displayName="Invited Teachers" ma:internalName="Invited_Teachers">
      <xsd:simpleType>
        <xsd:restriction base="dms:Note">
          <xsd:maxLength value="255"/>
        </xsd:restriction>
      </xsd:simpleType>
    </xsd:element>
    <xsd:element name="Invited_Students" ma:index="34" nillable="true" ma:displayName="Invited Students" ma:internalName="Invited_Students">
      <xsd:simpleType>
        <xsd:restriction base="dms:Note">
          <xsd:maxLength value="255"/>
        </xsd:restriction>
      </xsd:simpleType>
    </xsd:element>
    <xsd:element name="Self_Registration_Enabled" ma:index="35" nillable="true" ma:displayName="Self Registration Enabled" ma:internalName="Self_Registration_Enabled">
      <xsd:simpleType>
        <xsd:restriction base="dms:Boolean"/>
      </xsd:simpleType>
    </xsd:element>
    <xsd:element name="Has_Teacher_Only_SectionGroup" ma:index="36" nillable="true" ma:displayName="Has Teacher Only SectionGroup" ma:internalName="Has_Teacher_Only_SectionGroup">
      <xsd:simpleType>
        <xsd:restriction base="dms:Boolean"/>
      </xsd:simpleType>
    </xsd:element>
    <xsd:element name="Is_Collaboration_Space_Locked" ma:index="37" nillable="true" ma:displayName="Is Collaboration Space Locked" ma:internalName="Is_Collaboration_Space_Locked">
      <xsd:simpleType>
        <xsd:restriction base="dms:Boolean"/>
      </xsd:simpleType>
    </xsd:element>
    <xsd:element name="IsNotebookLocked" ma:index="38" nillable="true" ma:displayName="Is Notebook Locked" ma:internalName="IsNotebookLocked">
      <xsd:simpleType>
        <xsd:restriction base="dms:Boolean"/>
      </xsd:simpleType>
    </xsd:element>
    <xsd:element name="MediaServiceAutoKeyPoints" ma:index="39" nillable="true" ma:displayName="MediaServiceAutoKeyPoints" ma:hidden="true" ma:internalName="MediaServiceAutoKeyPoints" ma:readOnly="true">
      <xsd:simpleType>
        <xsd:restriction base="dms:Note"/>
      </xsd:simpleType>
    </xsd:element>
    <xsd:element name="MediaServiceKeyPoints" ma:index="4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280f634-8978-4338-92ec-4bb95ca596d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DefaultSectionNames xmlns="68d713a0-beda-49be-a570-402db894cbe3" xsi:nil="true"/>
    <TeamsChannelId xmlns="68d713a0-beda-49be-a570-402db894cbe3" xsi:nil="true"/>
    <Invited_Students xmlns="68d713a0-beda-49be-a570-402db894cbe3" xsi:nil="true"/>
    <Templates xmlns="68d713a0-beda-49be-a570-402db894cbe3" xsi:nil="true"/>
    <Has_Teacher_Only_SectionGroup xmlns="68d713a0-beda-49be-a570-402db894cbe3" xsi:nil="true"/>
    <Is_Collaboration_Space_Locked xmlns="68d713a0-beda-49be-a570-402db894cbe3" xsi:nil="true"/>
    <Distribution_Groups xmlns="68d713a0-beda-49be-a570-402db894cbe3" xsi:nil="true"/>
    <Self_Registration_Enabled xmlns="68d713a0-beda-49be-a570-402db894cbe3" xsi:nil="true"/>
    <LMS_Mappings xmlns="68d713a0-beda-49be-a570-402db894cbe3" xsi:nil="true"/>
    <Invited_Teachers xmlns="68d713a0-beda-49be-a570-402db894cbe3" xsi:nil="true"/>
    <CultureName xmlns="68d713a0-beda-49be-a570-402db894cbe3" xsi:nil="true"/>
    <AppVersion xmlns="68d713a0-beda-49be-a570-402db894cbe3" xsi:nil="true"/>
    <NotebookType xmlns="68d713a0-beda-49be-a570-402db894cbe3" xsi:nil="true"/>
    <FolderType xmlns="68d713a0-beda-49be-a570-402db894cbe3" xsi:nil="true"/>
    <Teachers xmlns="68d713a0-beda-49be-a570-402db894cbe3">
      <UserInfo>
        <DisplayName/>
        <AccountId xsi:nil="true"/>
        <AccountType/>
      </UserInfo>
    </Teachers>
    <Students xmlns="68d713a0-beda-49be-a570-402db894cbe3">
      <UserInfo>
        <DisplayName/>
        <AccountId xsi:nil="true"/>
        <AccountType/>
      </UserInfo>
    </Students>
    <Student_Groups xmlns="68d713a0-beda-49be-a570-402db894cbe3">
      <UserInfo>
        <DisplayName/>
        <AccountId xsi:nil="true"/>
        <AccountType/>
      </UserInfo>
    </Student_Groups>
    <IsNotebookLocked xmlns="68d713a0-beda-49be-a570-402db894cbe3" xsi:nil="true"/>
    <Owner xmlns="68d713a0-beda-49be-a570-402db894cbe3">
      <UserInfo>
        <DisplayName/>
        <AccountId xsi:nil="true"/>
        <AccountType/>
      </UserInfo>
    </Owner>
    <Math_Settings xmlns="68d713a0-beda-49be-a570-402db894cbe3" xsi:nil="true"/>
  </documentManagement>
</p:properties>
</file>

<file path=customXml/itemProps1.xml><?xml version="1.0" encoding="utf-8"?>
<ds:datastoreItem xmlns:ds="http://schemas.openxmlformats.org/officeDocument/2006/customXml" ds:itemID="{B39AA869-A7F8-4413-B270-250896541C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8d713a0-beda-49be-a570-402db894cbe3"/>
    <ds:schemaRef ds:uri="b280f634-8978-4338-92ec-4bb95ca596d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938E2C4-FEB0-4C05-AB46-2790D8AE8173}">
  <ds:schemaRefs>
    <ds:schemaRef ds:uri="http://schemas.microsoft.com/sharepoint/v3/contenttype/forms"/>
  </ds:schemaRefs>
</ds:datastoreItem>
</file>

<file path=customXml/itemProps3.xml><?xml version="1.0" encoding="utf-8"?>
<ds:datastoreItem xmlns:ds="http://schemas.openxmlformats.org/officeDocument/2006/customXml" ds:itemID="{42C743EA-C40B-4374-9A20-DC41B3AFA921}">
  <ds:schemaRefs>
    <ds:schemaRef ds:uri="http://purl.org/dc/terms/"/>
    <ds:schemaRef ds:uri="http://purl.org/dc/elements/1.1/"/>
    <ds:schemaRef ds:uri="http://schemas.microsoft.com/office/2006/metadata/properties"/>
    <ds:schemaRef ds:uri="b280f634-8978-4338-92ec-4bb95ca596d1"/>
    <ds:schemaRef ds:uri="http://schemas.openxmlformats.org/package/2006/metadata/core-properties"/>
    <ds:schemaRef ds:uri="http://schemas.microsoft.com/office/2006/documentManagement/types"/>
    <ds:schemaRef ds:uri="http://schemas.microsoft.com/office/infopath/2007/PartnerControls"/>
    <ds:schemaRef ds:uri="68d713a0-beda-49be-a570-402db894cbe3"/>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Ion</Template>
  <TotalTime>4628</TotalTime>
  <Words>1207</Words>
  <Application>Microsoft Office PowerPoint</Application>
  <PresentationFormat>Widescreen</PresentationFormat>
  <Paragraphs>70</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Century Gothic</vt:lpstr>
      <vt:lpstr>Wingdings 3</vt:lpstr>
      <vt:lpstr>Ion</vt:lpstr>
      <vt:lpstr>An introduction to Microsoft Teams </vt:lpstr>
      <vt:lpstr>Important information for login details and passwords to Microsoft Teams and School E-Mail.</vt:lpstr>
      <vt:lpstr>The basics</vt:lpstr>
      <vt:lpstr>Log on to your school account via the school website</vt:lpstr>
      <vt:lpstr>Once logged in, click on the Teams icon here to access Teams. Students also can download Microsoft Office 365 to their own Tablet\Laptop by clicking here</vt:lpstr>
      <vt:lpstr>Watch the following video to see an introduction to Teams and how it works.</vt:lpstr>
      <vt:lpstr>Just to go back over these points…</vt:lpstr>
      <vt:lpstr>Your welcome screen has all your classes/Teams on with the menu on the right hand side</vt:lpstr>
      <vt:lpstr>Click on Activity to see new items added or the calendar to see upcoming events like online lessons or assignments </vt:lpstr>
      <vt:lpstr>To join an online lesson, open the lesson event on your calendar. Homework or tasks due are also shown on your calendar here</vt:lpstr>
      <vt:lpstr>Then click join and follow the final instructions to join the meeting/lesson</vt:lpstr>
      <vt:lpstr>Open a particular Team and ensure you are on the General tab to see posts and assignments. </vt:lpstr>
      <vt:lpstr>Open a particular Team and ensure you are on the General tab to see posts and assignments. </vt:lpstr>
      <vt:lpstr>Open a particular Team and ensure you are on the General tab to see posts and assignments. </vt:lpstr>
      <vt:lpstr>PowerPoint Presentation</vt:lpstr>
      <vt:lpstr>PowerPoint Presentation</vt:lpstr>
      <vt:lpstr>PowerPoint Presentation</vt:lpstr>
      <vt:lpstr>PowerPoint Presentation</vt:lpstr>
      <vt:lpstr>PowerPoint Presentation</vt:lpstr>
      <vt:lpstr>Using Teams for remote lessons.</vt:lpstr>
      <vt:lpstr>RULES for Online/Remote lessons</vt:lpstr>
      <vt:lpstr>Using Microsoft teams</vt:lpstr>
      <vt:lpstr>Using Microsoft teams</vt:lpstr>
      <vt:lpstr>Assignment Tasks</vt:lpstr>
      <vt:lpstr>Troubleshooting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introduction to Microsoft Teams</dc:title>
  <dc:creator>Mr T Cooper</dc:creator>
  <cp:lastModifiedBy>Mrs H Norris</cp:lastModifiedBy>
  <cp:revision>21</cp:revision>
  <dcterms:created xsi:type="dcterms:W3CDTF">2020-09-03T20:40:28Z</dcterms:created>
  <dcterms:modified xsi:type="dcterms:W3CDTF">2020-11-10T14:47:25Z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0x01010001787739CFD54B408F8D9F32E184704C</vt:lpwstr>
  </property>
</Properties>
</file>