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19"/>
  </p:handoutMasterIdLst>
  <p:sldIdLst>
    <p:sldId id="256" r:id="rId2"/>
    <p:sldId id="259" r:id="rId3"/>
    <p:sldId id="272" r:id="rId4"/>
    <p:sldId id="273" r:id="rId5"/>
    <p:sldId id="279" r:id="rId6"/>
    <p:sldId id="274" r:id="rId7"/>
    <p:sldId id="280" r:id="rId8"/>
    <p:sldId id="275" r:id="rId9"/>
    <p:sldId id="276" r:id="rId10"/>
    <p:sldId id="277" r:id="rId11"/>
    <p:sldId id="278" r:id="rId12"/>
    <p:sldId id="258" r:id="rId13"/>
    <p:sldId id="260" r:id="rId14"/>
    <p:sldId id="271" r:id="rId15"/>
    <p:sldId id="263" r:id="rId16"/>
    <p:sldId id="268" r:id="rId17"/>
    <p:sldId id="269"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947471-A36E-44A3-B180-CECDD0504FC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44FBF32D-C0DF-4EEA-A2A3-0F59703EDE50}">
      <dgm:prSet phldrT="[Text]"/>
      <dgm:spPr/>
      <dgm:t>
        <a:bodyPr/>
        <a:lstStyle/>
        <a:p>
          <a:r>
            <a:rPr lang="en-US" dirty="0">
              <a:solidFill>
                <a:schemeClr val="tx1"/>
              </a:solidFill>
            </a:rPr>
            <a:t>Choose an appropriate level of course that allows you to progress from your current level and suits your skills and helps you on the pathway to the career you aspire to </a:t>
          </a:r>
        </a:p>
      </dgm:t>
    </dgm:pt>
    <dgm:pt modelId="{99089277-8025-4B08-BFD6-DBD9EEB2E267}" type="parTrans" cxnId="{B5EDD406-3301-40E0-967B-14E19D48D588}">
      <dgm:prSet/>
      <dgm:spPr/>
      <dgm:t>
        <a:bodyPr/>
        <a:lstStyle/>
        <a:p>
          <a:endParaRPr lang="en-US"/>
        </a:p>
      </dgm:t>
    </dgm:pt>
    <dgm:pt modelId="{870F6708-183D-4888-9A07-C69672089CA4}" type="sibTrans" cxnId="{B5EDD406-3301-40E0-967B-14E19D48D588}">
      <dgm:prSet/>
      <dgm:spPr/>
      <dgm:t>
        <a:bodyPr/>
        <a:lstStyle/>
        <a:p>
          <a:endParaRPr lang="en-US"/>
        </a:p>
      </dgm:t>
    </dgm:pt>
    <dgm:pt modelId="{818B2DDA-E5AB-4B31-A9A3-FA5D5ED67B44}">
      <dgm:prSet phldrT="[Text]"/>
      <dgm:spPr/>
      <dgm:t>
        <a:bodyPr/>
        <a:lstStyle/>
        <a:p>
          <a:r>
            <a:rPr lang="en-US" dirty="0">
              <a:solidFill>
                <a:schemeClr val="tx1"/>
              </a:solidFill>
            </a:rPr>
            <a:t>Choose the best provider and a place that will support and nurture you</a:t>
          </a:r>
        </a:p>
      </dgm:t>
    </dgm:pt>
    <dgm:pt modelId="{7A34ED46-EC11-4FD4-8AE2-792485ADD24A}" type="parTrans" cxnId="{5839CEDF-15D1-454E-9CCF-FE3FD1D1F834}">
      <dgm:prSet/>
      <dgm:spPr/>
      <dgm:t>
        <a:bodyPr/>
        <a:lstStyle/>
        <a:p>
          <a:endParaRPr lang="en-US"/>
        </a:p>
      </dgm:t>
    </dgm:pt>
    <dgm:pt modelId="{F592531B-0120-4E26-B750-6B86CDA101E4}" type="sibTrans" cxnId="{5839CEDF-15D1-454E-9CCF-FE3FD1D1F834}">
      <dgm:prSet/>
      <dgm:spPr/>
      <dgm:t>
        <a:bodyPr/>
        <a:lstStyle/>
        <a:p>
          <a:endParaRPr lang="en-US"/>
        </a:p>
      </dgm:t>
    </dgm:pt>
    <dgm:pt modelId="{631F9FC7-57AF-434A-8288-6218686C7FBA}">
      <dgm:prSet phldrT="[Text]"/>
      <dgm:spPr/>
      <dgm:t>
        <a:bodyPr/>
        <a:lstStyle/>
        <a:p>
          <a:r>
            <a:rPr lang="en-US" dirty="0">
              <a:solidFill>
                <a:schemeClr val="tx1"/>
              </a:solidFill>
            </a:rPr>
            <a:t>Check your progress against the required entry qualifications. </a:t>
          </a:r>
        </a:p>
        <a:p>
          <a:r>
            <a:rPr lang="en-US" dirty="0">
              <a:solidFill>
                <a:schemeClr val="tx1"/>
              </a:solidFill>
            </a:rPr>
            <a:t>Have a back-up plan in case you do not achieve the grades you need.</a:t>
          </a:r>
        </a:p>
      </dgm:t>
    </dgm:pt>
    <dgm:pt modelId="{3886CAB5-727B-4DE0-B465-D8F962779A14}" type="parTrans" cxnId="{B39E1CD4-71CF-4D53-90F4-394A7BDEC773}">
      <dgm:prSet/>
      <dgm:spPr/>
      <dgm:t>
        <a:bodyPr/>
        <a:lstStyle/>
        <a:p>
          <a:endParaRPr lang="en-US"/>
        </a:p>
      </dgm:t>
    </dgm:pt>
    <dgm:pt modelId="{F8A14106-962A-466E-9050-6E9CAF8DEB32}" type="sibTrans" cxnId="{B39E1CD4-71CF-4D53-90F4-394A7BDEC773}">
      <dgm:prSet/>
      <dgm:spPr/>
      <dgm:t>
        <a:bodyPr/>
        <a:lstStyle/>
        <a:p>
          <a:endParaRPr lang="en-US"/>
        </a:p>
      </dgm:t>
    </dgm:pt>
    <dgm:pt modelId="{C4C677DE-346F-46AE-9291-94DE82A63B0D}" type="pres">
      <dgm:prSet presAssocID="{D2947471-A36E-44A3-B180-CECDD0504FC9}" presName="linear" presStyleCnt="0">
        <dgm:presLayoutVars>
          <dgm:dir/>
          <dgm:resizeHandles val="exact"/>
        </dgm:presLayoutVars>
      </dgm:prSet>
      <dgm:spPr/>
    </dgm:pt>
    <dgm:pt modelId="{E8EA7AA2-81C6-4E1A-B87B-11CB93275E3B}" type="pres">
      <dgm:prSet presAssocID="{44FBF32D-C0DF-4EEA-A2A3-0F59703EDE50}" presName="comp" presStyleCnt="0"/>
      <dgm:spPr/>
    </dgm:pt>
    <dgm:pt modelId="{AECF9748-7716-4A17-BB03-FC285C587351}" type="pres">
      <dgm:prSet presAssocID="{44FBF32D-C0DF-4EEA-A2A3-0F59703EDE50}" presName="box" presStyleLbl="node1" presStyleIdx="0" presStyleCnt="3" custScaleY="90955" custLinFactNeighborX="3124" custLinFactNeighborY="-42162"/>
      <dgm:spPr/>
    </dgm:pt>
    <dgm:pt modelId="{60297758-BAFB-4A8E-BF9E-4EFB2087C955}" type="pres">
      <dgm:prSet presAssocID="{44FBF32D-C0DF-4EEA-A2A3-0F59703EDE50}" presName="img" presStyleLbl="fgImgPlace1" presStyleIdx="0" presStyleCnt="3" custFlipHor="0" custScaleX="87327"/>
      <dgm:spPr>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dgm:spPr>
    </dgm:pt>
    <dgm:pt modelId="{CA020847-47CE-4CFA-8253-83FE15258C5E}" type="pres">
      <dgm:prSet presAssocID="{44FBF32D-C0DF-4EEA-A2A3-0F59703EDE50}" presName="text" presStyleLbl="node1" presStyleIdx="0" presStyleCnt="3">
        <dgm:presLayoutVars>
          <dgm:bulletEnabled val="1"/>
        </dgm:presLayoutVars>
      </dgm:prSet>
      <dgm:spPr/>
    </dgm:pt>
    <dgm:pt modelId="{A0C65031-2DEC-4A6E-9D23-FA038A155C86}" type="pres">
      <dgm:prSet presAssocID="{870F6708-183D-4888-9A07-C69672089CA4}" presName="spacer" presStyleCnt="0"/>
      <dgm:spPr/>
    </dgm:pt>
    <dgm:pt modelId="{10A46A04-AF8C-458B-8225-6C7F877DAF7A}" type="pres">
      <dgm:prSet presAssocID="{818B2DDA-E5AB-4B31-A9A3-FA5D5ED67B44}" presName="comp" presStyleCnt="0"/>
      <dgm:spPr/>
    </dgm:pt>
    <dgm:pt modelId="{08EE1FAB-6FC6-44AE-BC78-E55A191868C5}" type="pres">
      <dgm:prSet presAssocID="{818B2DDA-E5AB-4B31-A9A3-FA5D5ED67B44}" presName="box" presStyleLbl="node1" presStyleIdx="1" presStyleCnt="3" custLinFactNeighborX="-45" custLinFactNeighborY="-2205"/>
      <dgm:spPr/>
    </dgm:pt>
    <dgm:pt modelId="{E48C139C-03B1-4B53-9868-C38653F1CF88}" type="pres">
      <dgm:prSet presAssocID="{818B2DDA-E5AB-4B31-A9A3-FA5D5ED67B44}" presName="img"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dgm:spPr>
    </dgm:pt>
    <dgm:pt modelId="{47DE181C-C400-4F54-A569-1284A615346F}" type="pres">
      <dgm:prSet presAssocID="{818B2DDA-E5AB-4B31-A9A3-FA5D5ED67B44}" presName="text" presStyleLbl="node1" presStyleIdx="1" presStyleCnt="3">
        <dgm:presLayoutVars>
          <dgm:bulletEnabled val="1"/>
        </dgm:presLayoutVars>
      </dgm:prSet>
      <dgm:spPr/>
    </dgm:pt>
    <dgm:pt modelId="{C328D1C7-17CD-4F48-98CF-290D899C9A3C}" type="pres">
      <dgm:prSet presAssocID="{F592531B-0120-4E26-B750-6B86CDA101E4}" presName="spacer" presStyleCnt="0"/>
      <dgm:spPr/>
    </dgm:pt>
    <dgm:pt modelId="{6110C2B4-5E57-4759-A323-95B21719B2C9}" type="pres">
      <dgm:prSet presAssocID="{631F9FC7-57AF-434A-8288-6218686C7FBA}" presName="comp" presStyleCnt="0"/>
      <dgm:spPr/>
    </dgm:pt>
    <dgm:pt modelId="{2E442D41-4351-4FC0-9062-BCE1AA1C744C}" type="pres">
      <dgm:prSet presAssocID="{631F9FC7-57AF-434A-8288-6218686C7FBA}" presName="box" presStyleLbl="node1" presStyleIdx="2" presStyleCnt="3"/>
      <dgm:spPr/>
    </dgm:pt>
    <dgm:pt modelId="{80D21F1C-259A-4FF2-AE47-5DA511D76681}" type="pres">
      <dgm:prSet presAssocID="{631F9FC7-57AF-434A-8288-6218686C7FBA}"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5000" r="-5000"/>
          </a:stretch>
        </a:blipFill>
      </dgm:spPr>
    </dgm:pt>
    <dgm:pt modelId="{F54E5077-8A36-4AA2-A140-810D0A7253F2}" type="pres">
      <dgm:prSet presAssocID="{631F9FC7-57AF-434A-8288-6218686C7FBA}" presName="text" presStyleLbl="node1" presStyleIdx="2" presStyleCnt="3">
        <dgm:presLayoutVars>
          <dgm:bulletEnabled val="1"/>
        </dgm:presLayoutVars>
      </dgm:prSet>
      <dgm:spPr/>
    </dgm:pt>
  </dgm:ptLst>
  <dgm:cxnLst>
    <dgm:cxn modelId="{B5EDD406-3301-40E0-967B-14E19D48D588}" srcId="{D2947471-A36E-44A3-B180-CECDD0504FC9}" destId="{44FBF32D-C0DF-4EEA-A2A3-0F59703EDE50}" srcOrd="0" destOrd="0" parTransId="{99089277-8025-4B08-BFD6-DBD9EEB2E267}" sibTransId="{870F6708-183D-4888-9A07-C69672089CA4}"/>
    <dgm:cxn modelId="{1BC98528-1854-4D66-87B2-E85A3323EDF9}" type="presOf" srcId="{44FBF32D-C0DF-4EEA-A2A3-0F59703EDE50}" destId="{AECF9748-7716-4A17-BB03-FC285C587351}" srcOrd="0" destOrd="0" presId="urn:microsoft.com/office/officeart/2005/8/layout/vList4"/>
    <dgm:cxn modelId="{2A497C41-F6BA-488D-85EE-182DA1268FF0}" type="presOf" srcId="{44FBF32D-C0DF-4EEA-A2A3-0F59703EDE50}" destId="{CA020847-47CE-4CFA-8253-83FE15258C5E}" srcOrd="1" destOrd="0" presId="urn:microsoft.com/office/officeart/2005/8/layout/vList4"/>
    <dgm:cxn modelId="{DE7C8E65-36FF-4682-AD41-A900711B15F5}" type="presOf" srcId="{631F9FC7-57AF-434A-8288-6218686C7FBA}" destId="{2E442D41-4351-4FC0-9062-BCE1AA1C744C}" srcOrd="0" destOrd="0" presId="urn:microsoft.com/office/officeart/2005/8/layout/vList4"/>
    <dgm:cxn modelId="{A6EB014B-9459-4D6C-8020-67C4B52A55C4}" type="presOf" srcId="{631F9FC7-57AF-434A-8288-6218686C7FBA}" destId="{F54E5077-8A36-4AA2-A140-810D0A7253F2}" srcOrd="1" destOrd="0" presId="urn:microsoft.com/office/officeart/2005/8/layout/vList4"/>
    <dgm:cxn modelId="{606AAAA5-C47D-4E50-A3DF-C17C66148C00}" type="presOf" srcId="{D2947471-A36E-44A3-B180-CECDD0504FC9}" destId="{C4C677DE-346F-46AE-9291-94DE82A63B0D}" srcOrd="0" destOrd="0" presId="urn:microsoft.com/office/officeart/2005/8/layout/vList4"/>
    <dgm:cxn modelId="{D78A61C0-7519-4C46-9FB4-B49FBDC897C6}" type="presOf" srcId="{818B2DDA-E5AB-4B31-A9A3-FA5D5ED67B44}" destId="{08EE1FAB-6FC6-44AE-BC78-E55A191868C5}" srcOrd="0" destOrd="0" presId="urn:microsoft.com/office/officeart/2005/8/layout/vList4"/>
    <dgm:cxn modelId="{B39E1CD4-71CF-4D53-90F4-394A7BDEC773}" srcId="{D2947471-A36E-44A3-B180-CECDD0504FC9}" destId="{631F9FC7-57AF-434A-8288-6218686C7FBA}" srcOrd="2" destOrd="0" parTransId="{3886CAB5-727B-4DE0-B465-D8F962779A14}" sibTransId="{F8A14106-962A-466E-9050-6E9CAF8DEB32}"/>
    <dgm:cxn modelId="{5839CEDF-15D1-454E-9CCF-FE3FD1D1F834}" srcId="{D2947471-A36E-44A3-B180-CECDD0504FC9}" destId="{818B2DDA-E5AB-4B31-A9A3-FA5D5ED67B44}" srcOrd="1" destOrd="0" parTransId="{7A34ED46-EC11-4FD4-8AE2-792485ADD24A}" sibTransId="{F592531B-0120-4E26-B750-6B86CDA101E4}"/>
    <dgm:cxn modelId="{9D4960FD-5207-4DB2-AFB7-E33810A6C022}" type="presOf" srcId="{818B2DDA-E5AB-4B31-A9A3-FA5D5ED67B44}" destId="{47DE181C-C400-4F54-A569-1284A615346F}" srcOrd="1" destOrd="0" presId="urn:microsoft.com/office/officeart/2005/8/layout/vList4"/>
    <dgm:cxn modelId="{5A092C8B-E49A-45C8-AC81-25F069D012B9}" type="presParOf" srcId="{C4C677DE-346F-46AE-9291-94DE82A63B0D}" destId="{E8EA7AA2-81C6-4E1A-B87B-11CB93275E3B}" srcOrd="0" destOrd="0" presId="urn:microsoft.com/office/officeart/2005/8/layout/vList4"/>
    <dgm:cxn modelId="{46F13290-40A7-4542-9161-ADE45F5DDA66}" type="presParOf" srcId="{E8EA7AA2-81C6-4E1A-B87B-11CB93275E3B}" destId="{AECF9748-7716-4A17-BB03-FC285C587351}" srcOrd="0" destOrd="0" presId="urn:microsoft.com/office/officeart/2005/8/layout/vList4"/>
    <dgm:cxn modelId="{BD276D10-F098-450E-8BBF-63E81F4947CA}" type="presParOf" srcId="{E8EA7AA2-81C6-4E1A-B87B-11CB93275E3B}" destId="{60297758-BAFB-4A8E-BF9E-4EFB2087C955}" srcOrd="1" destOrd="0" presId="urn:microsoft.com/office/officeart/2005/8/layout/vList4"/>
    <dgm:cxn modelId="{729F7DC0-F0DD-4379-9F76-E725E0E75B1B}" type="presParOf" srcId="{E8EA7AA2-81C6-4E1A-B87B-11CB93275E3B}" destId="{CA020847-47CE-4CFA-8253-83FE15258C5E}" srcOrd="2" destOrd="0" presId="urn:microsoft.com/office/officeart/2005/8/layout/vList4"/>
    <dgm:cxn modelId="{560BD823-72ED-48C0-8A42-231BA9836EF8}" type="presParOf" srcId="{C4C677DE-346F-46AE-9291-94DE82A63B0D}" destId="{A0C65031-2DEC-4A6E-9D23-FA038A155C86}" srcOrd="1" destOrd="0" presId="urn:microsoft.com/office/officeart/2005/8/layout/vList4"/>
    <dgm:cxn modelId="{8E4A6A7E-508F-4281-AB15-7C646391AD79}" type="presParOf" srcId="{C4C677DE-346F-46AE-9291-94DE82A63B0D}" destId="{10A46A04-AF8C-458B-8225-6C7F877DAF7A}" srcOrd="2" destOrd="0" presId="urn:microsoft.com/office/officeart/2005/8/layout/vList4"/>
    <dgm:cxn modelId="{D0BB086C-E501-494B-A7B3-2E69E8697AC1}" type="presParOf" srcId="{10A46A04-AF8C-458B-8225-6C7F877DAF7A}" destId="{08EE1FAB-6FC6-44AE-BC78-E55A191868C5}" srcOrd="0" destOrd="0" presId="urn:microsoft.com/office/officeart/2005/8/layout/vList4"/>
    <dgm:cxn modelId="{D0D52BC4-68E6-4672-A2F5-2F3CD3898B19}" type="presParOf" srcId="{10A46A04-AF8C-458B-8225-6C7F877DAF7A}" destId="{E48C139C-03B1-4B53-9868-C38653F1CF88}" srcOrd="1" destOrd="0" presId="urn:microsoft.com/office/officeart/2005/8/layout/vList4"/>
    <dgm:cxn modelId="{D1E79E3C-6288-4E45-BED1-EDEA83675D6A}" type="presParOf" srcId="{10A46A04-AF8C-458B-8225-6C7F877DAF7A}" destId="{47DE181C-C400-4F54-A569-1284A615346F}" srcOrd="2" destOrd="0" presId="urn:microsoft.com/office/officeart/2005/8/layout/vList4"/>
    <dgm:cxn modelId="{4EA282B7-95DA-46BF-935A-35DCDB3FFF20}" type="presParOf" srcId="{C4C677DE-346F-46AE-9291-94DE82A63B0D}" destId="{C328D1C7-17CD-4F48-98CF-290D899C9A3C}" srcOrd="3" destOrd="0" presId="urn:microsoft.com/office/officeart/2005/8/layout/vList4"/>
    <dgm:cxn modelId="{BFBF71B5-4C35-4FBE-8FA4-F56661AA6564}" type="presParOf" srcId="{C4C677DE-346F-46AE-9291-94DE82A63B0D}" destId="{6110C2B4-5E57-4759-A323-95B21719B2C9}" srcOrd="4" destOrd="0" presId="urn:microsoft.com/office/officeart/2005/8/layout/vList4"/>
    <dgm:cxn modelId="{7DA31CA6-7B61-44C1-BF33-89ED3BAF70EF}" type="presParOf" srcId="{6110C2B4-5E57-4759-A323-95B21719B2C9}" destId="{2E442D41-4351-4FC0-9062-BCE1AA1C744C}" srcOrd="0" destOrd="0" presId="urn:microsoft.com/office/officeart/2005/8/layout/vList4"/>
    <dgm:cxn modelId="{FDB4B179-8351-44F0-ABEF-ABDA713EB0C7}" type="presParOf" srcId="{6110C2B4-5E57-4759-A323-95B21719B2C9}" destId="{80D21F1C-259A-4FF2-AE47-5DA511D76681}" srcOrd="1" destOrd="0" presId="urn:microsoft.com/office/officeart/2005/8/layout/vList4"/>
    <dgm:cxn modelId="{B87C5164-6BDE-4C64-8C67-FD0BDB8E5D1B}" type="presParOf" srcId="{6110C2B4-5E57-4759-A323-95B21719B2C9}" destId="{F54E5077-8A36-4AA2-A140-810D0A7253F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CF9748-7716-4A17-BB03-FC285C587351}">
      <dsp:nvSpPr>
        <dsp:cNvPr id="0" name=""/>
        <dsp:cNvSpPr/>
      </dsp:nvSpPr>
      <dsp:spPr>
        <a:xfrm>
          <a:off x="0" y="0"/>
          <a:ext cx="10639425" cy="10454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Choose an appropriate level of course that allows you to progress from your current level and suits your skills and helps you on the pathway to the career you aspire to </a:t>
          </a:r>
        </a:p>
      </dsp:txBody>
      <dsp:txXfrm>
        <a:off x="2242824" y="0"/>
        <a:ext cx="8396600" cy="1045429"/>
      </dsp:txXfrm>
    </dsp:sp>
    <dsp:sp modelId="{60297758-BAFB-4A8E-BF9E-4EFB2087C955}">
      <dsp:nvSpPr>
        <dsp:cNvPr id="0" name=""/>
        <dsp:cNvSpPr/>
      </dsp:nvSpPr>
      <dsp:spPr>
        <a:xfrm>
          <a:off x="249772" y="62957"/>
          <a:ext cx="1858218" cy="919513"/>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EE1FAB-6FC6-44AE-BC78-E55A191868C5}">
      <dsp:nvSpPr>
        <dsp:cNvPr id="0" name=""/>
        <dsp:cNvSpPr/>
      </dsp:nvSpPr>
      <dsp:spPr>
        <a:xfrm>
          <a:off x="0" y="1135024"/>
          <a:ext cx="10639425" cy="11493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Choose the best provider and a place that will support and nurture you</a:t>
          </a:r>
        </a:p>
      </dsp:txBody>
      <dsp:txXfrm>
        <a:off x="2242824" y="1135024"/>
        <a:ext cx="8396600" cy="1149392"/>
      </dsp:txXfrm>
    </dsp:sp>
    <dsp:sp modelId="{E48C139C-03B1-4B53-9868-C38653F1CF88}">
      <dsp:nvSpPr>
        <dsp:cNvPr id="0" name=""/>
        <dsp:cNvSpPr/>
      </dsp:nvSpPr>
      <dsp:spPr>
        <a:xfrm>
          <a:off x="114939" y="1275308"/>
          <a:ext cx="2127885" cy="919513"/>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442D41-4351-4FC0-9062-BCE1AA1C744C}">
      <dsp:nvSpPr>
        <dsp:cNvPr id="0" name=""/>
        <dsp:cNvSpPr/>
      </dsp:nvSpPr>
      <dsp:spPr>
        <a:xfrm>
          <a:off x="0" y="2424700"/>
          <a:ext cx="10639425" cy="11493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Check your progress against the required entry qualifications. </a:t>
          </a:r>
        </a:p>
        <a:p>
          <a:pPr marL="0" lvl="0" indent="0" algn="l" defTabSz="889000">
            <a:lnSpc>
              <a:spcPct val="90000"/>
            </a:lnSpc>
            <a:spcBef>
              <a:spcPct val="0"/>
            </a:spcBef>
            <a:spcAft>
              <a:spcPct val="35000"/>
            </a:spcAft>
            <a:buNone/>
          </a:pPr>
          <a:r>
            <a:rPr lang="en-US" sz="2000" kern="1200" dirty="0">
              <a:solidFill>
                <a:schemeClr val="tx1"/>
              </a:solidFill>
            </a:rPr>
            <a:t>Have a back-up plan in case you do not achieve the grades you need.</a:t>
          </a:r>
        </a:p>
      </dsp:txBody>
      <dsp:txXfrm>
        <a:off x="2242824" y="2424700"/>
        <a:ext cx="8396600" cy="1149392"/>
      </dsp:txXfrm>
    </dsp:sp>
    <dsp:sp modelId="{80D21F1C-259A-4FF2-AE47-5DA511D76681}">
      <dsp:nvSpPr>
        <dsp:cNvPr id="0" name=""/>
        <dsp:cNvSpPr/>
      </dsp:nvSpPr>
      <dsp:spPr>
        <a:xfrm>
          <a:off x="114939" y="2539639"/>
          <a:ext cx="2127885" cy="919513"/>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5000" r="-5000"/>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1"/>
            <a:ext cx="2945659" cy="498056"/>
          </a:xfrm>
          <a:prstGeom prst="rect">
            <a:avLst/>
          </a:prstGeom>
        </p:spPr>
        <p:txBody>
          <a:bodyPr vert="horz" lIns="91440" tIns="45720" rIns="91440" bIns="45720" rtlCol="0"/>
          <a:lstStyle>
            <a:lvl1pPr algn="r">
              <a:defRPr sz="1200"/>
            </a:lvl1pPr>
          </a:lstStyle>
          <a:p>
            <a:fld id="{4E6BE2E3-550D-469B-9B5C-58034F752D8E}" type="datetimeFigureOut">
              <a:rPr lang="en-GB" smtClean="0"/>
              <a:t>06/07/2023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AC9B26B-4F2A-4176-A41B-CDE09E2A7A9C}" type="slidenum">
              <a:rPr lang="en-GB" smtClean="0"/>
              <a:t>‹#›</a:t>
            </a:fld>
            <a:endParaRPr lang="en-GB"/>
          </a:p>
        </p:txBody>
      </p:sp>
    </p:spTree>
    <p:extLst>
      <p:ext uri="{BB962C8B-B14F-4D97-AF65-F5344CB8AC3E}">
        <p14:creationId xmlns:p14="http://schemas.microsoft.com/office/powerpoint/2010/main" val="106261915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7/6/2023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57894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8491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9998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8528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0383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5299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512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352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3363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3631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5073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13066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7/6/2023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2937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9692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2324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6039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7/6/2023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641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7/6/2023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906603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ucas.com/further-education/post-16-qualifications/qualifications-you-can-take/level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levels.gov.uk/student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apprenticehsips.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find-traineeshi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2023" y="1435482"/>
            <a:ext cx="8198304" cy="2193544"/>
          </a:xfrm>
        </p:spPr>
        <p:txBody>
          <a:bodyPr>
            <a:normAutofit/>
          </a:bodyPr>
          <a:lstStyle/>
          <a:p>
            <a:pPr algn="ctr"/>
            <a:r>
              <a:rPr lang="en-GB" dirty="0">
                <a:latin typeface="Calibri" panose="020F0502020204030204" pitchFamily="34" charset="0"/>
                <a:cs typeface="Calibri" panose="020F0502020204030204" pitchFamily="34" charset="0"/>
              </a:rPr>
              <a:t>Exploring</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post-16 Options</a:t>
            </a:r>
          </a:p>
        </p:txBody>
      </p:sp>
      <p:pic>
        <p:nvPicPr>
          <p:cNvPr id="1026" name="Picture 2" descr="See the source image">
            <a:extLst>
              <a:ext uri="{FF2B5EF4-FFF2-40B4-BE49-F238E27FC236}">
                <a16:creationId xmlns:a16="http://schemas.microsoft.com/office/drawing/2014/main" id="{A1F14C0A-DBFE-4EF5-8EAB-A96EBBBC32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37199">
            <a:off x="8772525" y="633413"/>
            <a:ext cx="2514600" cy="1887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663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744" y="1053758"/>
            <a:ext cx="10333512" cy="1293028"/>
          </a:xfrm>
        </p:spPr>
        <p:txBody>
          <a:bodyPr/>
          <a:lstStyle/>
          <a:p>
            <a:pPr algn="ctr"/>
            <a:r>
              <a:rPr lang="en-GB" dirty="0">
                <a:latin typeface="Calibri" panose="020F0502020204030204" pitchFamily="34" charset="0"/>
              </a:rPr>
              <a:t>RULES ABOUT PATHWAYS AFTER Year 11?</a:t>
            </a:r>
          </a:p>
        </p:txBody>
      </p:sp>
      <p:sp>
        <p:nvSpPr>
          <p:cNvPr id="4" name="TextBox 3"/>
          <p:cNvSpPr txBox="1"/>
          <p:nvPr/>
        </p:nvSpPr>
        <p:spPr>
          <a:xfrm>
            <a:off x="1084613" y="2695699"/>
            <a:ext cx="10046524" cy="3108543"/>
          </a:xfrm>
          <a:prstGeom prst="rect">
            <a:avLst/>
          </a:prstGeom>
          <a:noFill/>
        </p:spPr>
        <p:txBody>
          <a:bodyPr wrap="square" rtlCol="0">
            <a:spAutoFit/>
          </a:bodyPr>
          <a:lstStyle/>
          <a:p>
            <a:r>
              <a:rPr lang="en-GB" sz="2800" u="sng" dirty="0">
                <a:latin typeface="Calibri" panose="020F0502020204030204" pitchFamily="34" charset="0"/>
              </a:rPr>
              <a:t>Raising the Participation Age (RPA) </a:t>
            </a:r>
            <a:r>
              <a:rPr lang="en-GB" sz="2800" dirty="0">
                <a:latin typeface="Calibri" panose="020F0502020204030204" pitchFamily="34" charset="0"/>
              </a:rPr>
              <a:t>:</a:t>
            </a:r>
          </a:p>
          <a:p>
            <a:endParaRPr lang="en-GB" sz="2800" dirty="0">
              <a:latin typeface="Calibri" panose="020F0502020204030204" pitchFamily="34" charset="0"/>
            </a:endParaRPr>
          </a:p>
          <a:p>
            <a:r>
              <a:rPr lang="en-GB" sz="2800" dirty="0">
                <a:latin typeface="Calibri" panose="020F0502020204030204" pitchFamily="34" charset="0"/>
              </a:rPr>
              <a:t>Young people are now required to remain in either education or training until the age of 18.</a:t>
            </a:r>
          </a:p>
          <a:p>
            <a:endParaRPr lang="en-GB" sz="2800" dirty="0">
              <a:latin typeface="Calibri" panose="020F0502020204030204" pitchFamily="34" charset="0"/>
            </a:endParaRPr>
          </a:p>
          <a:p>
            <a:r>
              <a:rPr lang="en-GB" sz="2800" dirty="0">
                <a:latin typeface="Calibri" panose="020F0502020204030204" pitchFamily="34" charset="0"/>
              </a:rPr>
              <a:t>This also includes the need to study English and Maths until a grade 4 is achieved </a:t>
            </a:r>
          </a:p>
        </p:txBody>
      </p:sp>
    </p:spTree>
    <p:extLst>
      <p:ext uri="{BB962C8B-B14F-4D97-AF65-F5344CB8AC3E}">
        <p14:creationId xmlns:p14="http://schemas.microsoft.com/office/powerpoint/2010/main" val="914183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AEA33-E738-4BB9-B466-F37536C6B3F1}"/>
              </a:ext>
            </a:extLst>
          </p:cNvPr>
          <p:cNvSpPr>
            <a:spLocks noGrp="1"/>
          </p:cNvSpPr>
          <p:nvPr>
            <p:ph type="title"/>
          </p:nvPr>
        </p:nvSpPr>
        <p:spPr>
          <a:xfrm>
            <a:off x="3267075" y="364239"/>
            <a:ext cx="8148320" cy="1293028"/>
          </a:xfrm>
        </p:spPr>
        <p:txBody>
          <a:bodyPr/>
          <a:lstStyle/>
          <a:p>
            <a:r>
              <a:rPr lang="en-US" dirty="0"/>
              <a:t>What are your Options?</a:t>
            </a:r>
            <a:endParaRPr lang="en-GB" dirty="0"/>
          </a:p>
        </p:txBody>
      </p:sp>
      <p:sp>
        <p:nvSpPr>
          <p:cNvPr id="4" name="Rectangle: Rounded Corners 3">
            <a:extLst>
              <a:ext uri="{FF2B5EF4-FFF2-40B4-BE49-F238E27FC236}">
                <a16:creationId xmlns:a16="http://schemas.microsoft.com/office/drawing/2014/main" id="{4943AC31-90FD-47BE-9EB7-3F6334129A1A}"/>
              </a:ext>
            </a:extLst>
          </p:cNvPr>
          <p:cNvSpPr/>
          <p:nvPr/>
        </p:nvSpPr>
        <p:spPr>
          <a:xfrm>
            <a:off x="843280" y="3021864"/>
            <a:ext cx="2824480" cy="1370532"/>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FF0000"/>
                </a:solidFill>
              </a:rPr>
              <a:t>GCSE</a:t>
            </a:r>
            <a:endParaRPr lang="en-GB" sz="3600" b="1" dirty="0">
              <a:solidFill>
                <a:srgbClr val="FF0000"/>
              </a:solidFill>
            </a:endParaRPr>
          </a:p>
        </p:txBody>
      </p:sp>
      <p:sp>
        <p:nvSpPr>
          <p:cNvPr id="5" name="Rectangle: Rounded Corners 4">
            <a:extLst>
              <a:ext uri="{FF2B5EF4-FFF2-40B4-BE49-F238E27FC236}">
                <a16:creationId xmlns:a16="http://schemas.microsoft.com/office/drawing/2014/main" id="{A28E5C90-B116-47E2-A2F2-1DE7AD647CE1}"/>
              </a:ext>
            </a:extLst>
          </p:cNvPr>
          <p:cNvSpPr/>
          <p:nvPr/>
        </p:nvSpPr>
        <p:spPr>
          <a:xfrm>
            <a:off x="5115560" y="1847070"/>
            <a:ext cx="6486525" cy="11023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Apprenticeship</a:t>
            </a:r>
            <a:r>
              <a:rPr lang="en-US" dirty="0">
                <a:solidFill>
                  <a:schemeClr val="bg1"/>
                </a:solidFill>
              </a:rPr>
              <a:t> (paid employment and training) or </a:t>
            </a:r>
            <a:r>
              <a:rPr lang="en-US" b="1" dirty="0">
                <a:solidFill>
                  <a:schemeClr val="bg1"/>
                </a:solidFill>
              </a:rPr>
              <a:t>Traineeship </a:t>
            </a:r>
            <a:r>
              <a:rPr lang="en-US" dirty="0">
                <a:solidFill>
                  <a:schemeClr val="bg1"/>
                </a:solidFill>
              </a:rPr>
              <a:t>unpaid work-based skill training and work experience</a:t>
            </a:r>
          </a:p>
        </p:txBody>
      </p:sp>
      <p:sp>
        <p:nvSpPr>
          <p:cNvPr id="11" name="Rectangle: Rounded Corners 10">
            <a:extLst>
              <a:ext uri="{FF2B5EF4-FFF2-40B4-BE49-F238E27FC236}">
                <a16:creationId xmlns:a16="http://schemas.microsoft.com/office/drawing/2014/main" id="{90E87A87-BEE7-4759-B2AE-D9719EC4AC16}"/>
              </a:ext>
            </a:extLst>
          </p:cNvPr>
          <p:cNvSpPr/>
          <p:nvPr/>
        </p:nvSpPr>
        <p:spPr>
          <a:xfrm>
            <a:off x="5495924" y="4815349"/>
            <a:ext cx="5514975" cy="1353821"/>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Spend 20 hours or more a week working or </a:t>
            </a:r>
            <a:r>
              <a:rPr lang="en-US" b="1" dirty="0">
                <a:solidFill>
                  <a:schemeClr val="bg1"/>
                </a:solidFill>
              </a:rPr>
              <a:t>volunteering</a:t>
            </a:r>
            <a:r>
              <a:rPr lang="en-US" dirty="0">
                <a:solidFill>
                  <a:schemeClr val="bg1"/>
                </a:solidFill>
              </a:rPr>
              <a:t> while also doing </a:t>
            </a:r>
            <a:r>
              <a:rPr lang="en-US" b="1" dirty="0">
                <a:solidFill>
                  <a:schemeClr val="bg1"/>
                </a:solidFill>
              </a:rPr>
              <a:t>part-time education or training</a:t>
            </a:r>
          </a:p>
        </p:txBody>
      </p:sp>
      <p:cxnSp>
        <p:nvCxnSpPr>
          <p:cNvPr id="13" name="Straight Connector 12">
            <a:extLst>
              <a:ext uri="{FF2B5EF4-FFF2-40B4-BE49-F238E27FC236}">
                <a16:creationId xmlns:a16="http://schemas.microsoft.com/office/drawing/2014/main" id="{839A9A05-5C46-45C4-B2E0-69717F6B634E}"/>
              </a:ext>
            </a:extLst>
          </p:cNvPr>
          <p:cNvCxnSpPr>
            <a:cxnSpLocks/>
          </p:cNvCxnSpPr>
          <p:nvPr/>
        </p:nvCxnSpPr>
        <p:spPr>
          <a:xfrm flipV="1">
            <a:off x="3682365" y="2638425"/>
            <a:ext cx="1433195" cy="738995"/>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FCFC33CE-459F-4B36-AC61-74DBC7A7A1E9}"/>
              </a:ext>
            </a:extLst>
          </p:cNvPr>
          <p:cNvCxnSpPr>
            <a:cxnSpLocks/>
          </p:cNvCxnSpPr>
          <p:nvPr/>
        </p:nvCxnSpPr>
        <p:spPr>
          <a:xfrm>
            <a:off x="3657600" y="3683677"/>
            <a:ext cx="1544320" cy="99061"/>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49DD1FBF-B25F-48E3-B32E-A11BEFE27959}"/>
              </a:ext>
            </a:extLst>
          </p:cNvPr>
          <p:cNvCxnSpPr>
            <a:cxnSpLocks/>
          </p:cNvCxnSpPr>
          <p:nvPr/>
        </p:nvCxnSpPr>
        <p:spPr>
          <a:xfrm>
            <a:off x="3646170" y="3846195"/>
            <a:ext cx="1849755" cy="1354455"/>
          </a:xfrm>
          <a:prstGeom prst="line">
            <a:avLst/>
          </a:prstGeom>
        </p:spPr>
        <p:style>
          <a:lnRef idx="1">
            <a:schemeClr val="dk1"/>
          </a:lnRef>
          <a:fillRef idx="0">
            <a:schemeClr val="dk1"/>
          </a:fillRef>
          <a:effectRef idx="0">
            <a:schemeClr val="dk1"/>
          </a:effectRef>
          <a:fontRef idx="minor">
            <a:schemeClr val="tx1"/>
          </a:fontRef>
        </p:style>
      </p:cxnSp>
      <p:sp>
        <p:nvSpPr>
          <p:cNvPr id="21" name="Rectangle: Rounded Corners 20">
            <a:extLst>
              <a:ext uri="{FF2B5EF4-FFF2-40B4-BE49-F238E27FC236}">
                <a16:creationId xmlns:a16="http://schemas.microsoft.com/office/drawing/2014/main" id="{D44C8253-6893-491A-AC49-2612C78251EF}"/>
              </a:ext>
            </a:extLst>
          </p:cNvPr>
          <p:cNvSpPr/>
          <p:nvPr/>
        </p:nvSpPr>
        <p:spPr>
          <a:xfrm>
            <a:off x="5191759" y="3295650"/>
            <a:ext cx="6410325" cy="1173480"/>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Stay in </a:t>
            </a:r>
            <a:r>
              <a:rPr lang="en-US" b="1" dirty="0">
                <a:solidFill>
                  <a:schemeClr val="bg1"/>
                </a:solidFill>
              </a:rPr>
              <a:t>full-time education</a:t>
            </a:r>
            <a:r>
              <a:rPr lang="en-US" dirty="0">
                <a:solidFill>
                  <a:schemeClr val="bg1"/>
                </a:solidFill>
              </a:rPr>
              <a:t>, for example, at school, sixth form college or further education college</a:t>
            </a:r>
            <a:endParaRPr lang="en-GB" dirty="0">
              <a:solidFill>
                <a:schemeClr val="bg1"/>
              </a:solidFill>
            </a:endParaRPr>
          </a:p>
        </p:txBody>
      </p:sp>
    </p:spTree>
    <p:extLst>
      <p:ext uri="{BB962C8B-B14F-4D97-AF65-F5344CB8AC3E}">
        <p14:creationId xmlns:p14="http://schemas.microsoft.com/office/powerpoint/2010/main" val="2122345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59A81-8C13-42B7-9AD2-0AA4A5ED019B}"/>
              </a:ext>
            </a:extLst>
          </p:cNvPr>
          <p:cNvSpPr>
            <a:spLocks noGrp="1"/>
          </p:cNvSpPr>
          <p:nvPr>
            <p:ph type="title"/>
          </p:nvPr>
        </p:nvSpPr>
        <p:spPr>
          <a:xfrm>
            <a:off x="1790700" y="151897"/>
            <a:ext cx="8610600" cy="1293028"/>
          </a:xfrm>
        </p:spPr>
        <p:txBody>
          <a:bodyPr/>
          <a:lstStyle/>
          <a:p>
            <a:r>
              <a:rPr lang="en-US" dirty="0"/>
              <a:t>Qualification Levels</a:t>
            </a:r>
            <a:endParaRPr lang="en-GB" dirty="0"/>
          </a:p>
        </p:txBody>
      </p:sp>
      <p:pic>
        <p:nvPicPr>
          <p:cNvPr id="6" name="Picture 5">
            <a:extLst>
              <a:ext uri="{FF2B5EF4-FFF2-40B4-BE49-F238E27FC236}">
                <a16:creationId xmlns:a16="http://schemas.microsoft.com/office/drawing/2014/main" id="{043FA132-710C-433A-8C05-B38D029305B0}"/>
              </a:ext>
            </a:extLst>
          </p:cNvPr>
          <p:cNvPicPr>
            <a:picLocks noChangeAspect="1"/>
          </p:cNvPicPr>
          <p:nvPr/>
        </p:nvPicPr>
        <p:blipFill>
          <a:blip r:embed="rId2"/>
          <a:stretch>
            <a:fillRect/>
          </a:stretch>
        </p:blipFill>
        <p:spPr>
          <a:xfrm>
            <a:off x="3424237" y="1257946"/>
            <a:ext cx="5343525" cy="5343525"/>
          </a:xfrm>
          <a:prstGeom prst="rect">
            <a:avLst/>
          </a:prstGeom>
        </p:spPr>
      </p:pic>
    </p:spTree>
    <p:extLst>
      <p:ext uri="{BB962C8B-B14F-4D97-AF65-F5344CB8AC3E}">
        <p14:creationId xmlns:p14="http://schemas.microsoft.com/office/powerpoint/2010/main" val="2089114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5E7B53-42F7-475E-AE3B-5EC3F5135FA9}"/>
              </a:ext>
            </a:extLst>
          </p:cNvPr>
          <p:cNvSpPr>
            <a:spLocks noGrp="1"/>
          </p:cNvSpPr>
          <p:nvPr>
            <p:ph idx="1"/>
          </p:nvPr>
        </p:nvSpPr>
        <p:spPr>
          <a:xfrm>
            <a:off x="1828800" y="1334842"/>
            <a:ext cx="10820400" cy="2125444"/>
          </a:xfrm>
        </p:spPr>
        <p:txBody>
          <a:bodyPr>
            <a:normAutofit/>
          </a:bodyPr>
          <a:lstStyle/>
          <a:p>
            <a:pPr marL="0" indent="0">
              <a:buNone/>
            </a:pPr>
            <a:r>
              <a:rPr lang="en-US" sz="2000" b="1" u="sng" dirty="0">
                <a:latin typeface="Calibri Light" panose="020F0302020204030204" pitchFamily="34" charset="0"/>
                <a:cs typeface="Calibri Light" panose="020F0302020204030204" pitchFamily="34" charset="0"/>
              </a:rPr>
              <a:t>SIXTH FORM:</a:t>
            </a:r>
          </a:p>
          <a:p>
            <a:pPr lvl="2"/>
            <a:r>
              <a:rPr lang="en-GB" sz="2000" dirty="0">
                <a:latin typeface="Calibri Light" panose="020F0302020204030204" pitchFamily="34" charset="0"/>
                <a:cs typeface="Calibri Light" panose="020F0302020204030204" pitchFamily="34" charset="0"/>
              </a:rPr>
              <a:t>Mostly academic subjects at A-level, but some offer BTECs.</a:t>
            </a:r>
          </a:p>
          <a:p>
            <a:pPr lvl="2"/>
            <a:r>
              <a:rPr lang="en-GB" sz="2000" dirty="0">
                <a:latin typeface="Calibri Light" panose="020F0302020204030204" pitchFamily="34" charset="0"/>
                <a:cs typeface="Calibri Light" panose="020F0302020204030204" pitchFamily="34" charset="0"/>
              </a:rPr>
              <a:t>You usually choose 3 or 4 subjects.</a:t>
            </a:r>
          </a:p>
          <a:p>
            <a:pPr marL="914400" lvl="2" indent="0">
              <a:buNone/>
            </a:pPr>
            <a:endParaRPr lang="en-GB" sz="2000" dirty="0">
              <a:latin typeface="Calibri Light" panose="020F0302020204030204" pitchFamily="34" charset="0"/>
              <a:cs typeface="Calibri Light" panose="020F0302020204030204" pitchFamily="34" charset="0"/>
            </a:endParaRPr>
          </a:p>
        </p:txBody>
      </p:sp>
      <p:sp>
        <p:nvSpPr>
          <p:cNvPr id="4" name="TextBox 3">
            <a:extLst>
              <a:ext uri="{FF2B5EF4-FFF2-40B4-BE49-F238E27FC236}">
                <a16:creationId xmlns:a16="http://schemas.microsoft.com/office/drawing/2014/main" id="{78E8A35E-1D74-4BAA-8B7C-9449DFD5B957}"/>
              </a:ext>
            </a:extLst>
          </p:cNvPr>
          <p:cNvSpPr txBox="1"/>
          <p:nvPr/>
        </p:nvSpPr>
        <p:spPr>
          <a:xfrm>
            <a:off x="1828800" y="2632296"/>
            <a:ext cx="9315450" cy="1938992"/>
          </a:xfrm>
          <a:prstGeom prst="rect">
            <a:avLst/>
          </a:prstGeom>
          <a:noFill/>
        </p:spPr>
        <p:txBody>
          <a:bodyPr wrap="square" rtlCol="0">
            <a:spAutoFit/>
          </a:bodyPr>
          <a:lstStyle/>
          <a:p>
            <a:r>
              <a:rPr lang="en-US" sz="2000" b="1" u="sng" dirty="0">
                <a:latin typeface="Calibri Light" panose="020F0302020204030204" pitchFamily="34" charset="0"/>
                <a:cs typeface="Calibri Light" panose="020F0302020204030204" pitchFamily="34" charset="0"/>
              </a:rPr>
              <a:t>FURTHER EDUCATION COLLEGE:</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Mainly vocational qualifications such as BTECs</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Practical and hands-on courses</a:t>
            </a:r>
          </a:p>
          <a:p>
            <a:pPr marL="1200150" lvl="2" indent="-285750">
              <a:buFont typeface="Arial" panose="020B0604020202020204" pitchFamily="34" charset="0"/>
              <a:buChar char="•"/>
            </a:pPr>
            <a:r>
              <a:rPr lang="en-US" sz="2000" dirty="0">
                <a:latin typeface="Calibri Light" panose="020F0302020204030204" pitchFamily="34" charset="0"/>
                <a:cs typeface="Calibri Light" panose="020F0302020204030204" pitchFamily="34" charset="0"/>
              </a:rPr>
              <a:t>Often 3-4 days a week</a:t>
            </a:r>
          </a:p>
          <a:p>
            <a:pPr lvl="2"/>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				</a:t>
            </a:r>
            <a:endParaRPr lang="en-GB" sz="2000" dirty="0"/>
          </a:p>
        </p:txBody>
      </p:sp>
      <p:sp>
        <p:nvSpPr>
          <p:cNvPr id="5" name="TextBox 4">
            <a:extLst>
              <a:ext uri="{FF2B5EF4-FFF2-40B4-BE49-F238E27FC236}">
                <a16:creationId xmlns:a16="http://schemas.microsoft.com/office/drawing/2014/main" id="{50F7B954-DE5D-425F-9952-C37A936932B5}"/>
              </a:ext>
            </a:extLst>
          </p:cNvPr>
          <p:cNvSpPr txBox="1"/>
          <p:nvPr/>
        </p:nvSpPr>
        <p:spPr>
          <a:xfrm>
            <a:off x="414337" y="4275799"/>
            <a:ext cx="11363325" cy="2246769"/>
          </a:xfrm>
          <a:prstGeom prst="rect">
            <a:avLst/>
          </a:prstGeom>
          <a:noFill/>
        </p:spPr>
        <p:txBody>
          <a:bodyPr wrap="square" rtlCol="0">
            <a:spAutoFit/>
          </a:bodyPr>
          <a:lstStyle/>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APPLY AS EARLY AS POSSIBLE </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VISIT OPEN DAYS</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CHECK WHERE THE COURSE LEADS TO / IS IT THE CORRECT ONE FOR YOU?</a:t>
            </a:r>
          </a:p>
          <a:p>
            <a:pPr marL="285750" indent="-285750" algn="ctr">
              <a:buFont typeface="Wingdings" panose="05000000000000000000" pitchFamily="2" charset="2"/>
              <a:buChar char="Ø"/>
            </a:pPr>
            <a:r>
              <a:rPr lang="en-US" sz="2000" b="1" dirty="0">
                <a:solidFill>
                  <a:srgbClr val="FFFF00"/>
                </a:solidFill>
                <a:latin typeface="Calibri Light" panose="020F0302020204030204" pitchFamily="34" charset="0"/>
                <a:cs typeface="Calibri Light" panose="020F0302020204030204" pitchFamily="34" charset="0"/>
              </a:rPr>
              <a:t>CHECK ENTRY REQUIREMENTS FOR COURSES / COMPARE WITH YOUR CURRENT PREDICTED GRADES</a:t>
            </a:r>
          </a:p>
          <a:p>
            <a:pPr algn="ctr"/>
            <a:endParaRPr lang="en-US" sz="2000" b="1" dirty="0">
              <a:solidFill>
                <a:srgbClr val="FFFF00"/>
              </a:solidFill>
              <a:latin typeface="Calibri Light" panose="020F0302020204030204" pitchFamily="34" charset="0"/>
              <a:cs typeface="Calibri Light" panose="020F0302020204030204" pitchFamily="34" charset="0"/>
            </a:endParaRPr>
          </a:p>
          <a:p>
            <a:pPr algn="ctr"/>
            <a:r>
              <a:rPr lang="en-US" sz="2000" b="1" dirty="0">
                <a:solidFill>
                  <a:srgbClr val="FFFF00"/>
                </a:solidFill>
                <a:latin typeface="Calibri Light" panose="020F0302020204030204" pitchFamily="34" charset="0"/>
                <a:cs typeface="Calibri Light" panose="020F0302020204030204" pitchFamily="34" charset="0"/>
              </a:rPr>
              <a:t>NB: A ‘</a:t>
            </a:r>
            <a:r>
              <a:rPr lang="en-US" sz="2000" b="1" u="sng" dirty="0">
                <a:solidFill>
                  <a:srgbClr val="FFFF00"/>
                </a:solidFill>
                <a:latin typeface="Calibri Light" panose="020F0302020204030204" pitchFamily="34" charset="0"/>
                <a:cs typeface="Calibri Light" panose="020F0302020204030204" pitchFamily="34" charset="0"/>
              </a:rPr>
              <a:t>CONDITIONAL OFFER</a:t>
            </a:r>
            <a:r>
              <a:rPr lang="en-US" sz="2000" b="1" dirty="0">
                <a:solidFill>
                  <a:srgbClr val="FFFF00"/>
                </a:solidFill>
                <a:latin typeface="Calibri Light" panose="020F0302020204030204" pitchFamily="34" charset="0"/>
                <a:cs typeface="Calibri Light" panose="020F0302020204030204" pitchFamily="34" charset="0"/>
              </a:rPr>
              <a:t>’ MEANS YOU WILL NEED TO GET THE GRADES STATED TO TAKE UP A PLACE ON THAT COURSE.</a:t>
            </a:r>
            <a:endParaRPr lang="en-GB" sz="2000" b="1" dirty="0">
              <a:solidFill>
                <a:srgbClr val="FFFF00"/>
              </a:solidFill>
              <a:latin typeface="Calibri Light" panose="020F03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C6BB6E73-E198-4A58-A841-065975BB1D5E}"/>
              </a:ext>
            </a:extLst>
          </p:cNvPr>
          <p:cNvSpPr txBox="1"/>
          <p:nvPr/>
        </p:nvSpPr>
        <p:spPr>
          <a:xfrm>
            <a:off x="6096000" y="239229"/>
            <a:ext cx="5600700" cy="954107"/>
          </a:xfrm>
          <a:prstGeom prst="rect">
            <a:avLst/>
          </a:prstGeom>
          <a:noFill/>
        </p:spPr>
        <p:txBody>
          <a:bodyPr wrap="square" rtlCol="0">
            <a:spAutoFit/>
          </a:bodyPr>
          <a:lstStyle/>
          <a:p>
            <a:pPr algn="ctr"/>
            <a:r>
              <a:rPr lang="en-US" sz="2800" b="1" dirty="0"/>
              <a:t>SIXTH FORM / </a:t>
            </a:r>
          </a:p>
          <a:p>
            <a:pPr algn="ctr"/>
            <a:r>
              <a:rPr lang="en-US" sz="2800" b="1" dirty="0"/>
              <a:t>FURTHER EDUCATION COLLEGE</a:t>
            </a:r>
            <a:endParaRPr lang="en-GB" sz="2800" b="1" dirty="0"/>
          </a:p>
        </p:txBody>
      </p:sp>
    </p:spTree>
    <p:extLst>
      <p:ext uri="{BB962C8B-B14F-4D97-AF65-F5344CB8AC3E}">
        <p14:creationId xmlns:p14="http://schemas.microsoft.com/office/powerpoint/2010/main" val="3147613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3F578-0879-4E04-9C1A-2246D9BBFD02}"/>
              </a:ext>
            </a:extLst>
          </p:cNvPr>
          <p:cNvSpPr>
            <a:spLocks noGrp="1"/>
          </p:cNvSpPr>
          <p:nvPr>
            <p:ph type="title"/>
          </p:nvPr>
        </p:nvSpPr>
        <p:spPr>
          <a:xfrm>
            <a:off x="2161897" y="386581"/>
            <a:ext cx="8180718" cy="1293028"/>
          </a:xfrm>
        </p:spPr>
        <p:txBody>
          <a:bodyPr>
            <a:normAutofit/>
          </a:bodyPr>
          <a:lstStyle/>
          <a:p>
            <a:r>
              <a:rPr lang="en-US" sz="3600" b="1" dirty="0"/>
              <a:t>A LEVELS</a:t>
            </a:r>
            <a:endParaRPr lang="en-GB" sz="3600" b="1" dirty="0"/>
          </a:p>
        </p:txBody>
      </p:sp>
      <p:sp>
        <p:nvSpPr>
          <p:cNvPr id="3" name="Content Placeholder 2">
            <a:extLst>
              <a:ext uri="{FF2B5EF4-FFF2-40B4-BE49-F238E27FC236}">
                <a16:creationId xmlns:a16="http://schemas.microsoft.com/office/drawing/2014/main" id="{058A2B87-238E-4136-9CA2-3750BB5A3506}"/>
              </a:ext>
            </a:extLst>
          </p:cNvPr>
          <p:cNvSpPr>
            <a:spLocks noGrp="1"/>
          </p:cNvSpPr>
          <p:nvPr>
            <p:ph idx="1"/>
          </p:nvPr>
        </p:nvSpPr>
        <p:spPr>
          <a:xfrm>
            <a:off x="955608" y="1033095"/>
            <a:ext cx="10877908" cy="5438324"/>
          </a:xfrm>
        </p:spPr>
        <p:txBody>
          <a:bodyPr>
            <a:normAutofit/>
          </a:bodyPr>
          <a:lstStyle/>
          <a:p>
            <a:pPr marL="0" indent="0">
              <a:buNone/>
            </a:pPr>
            <a:r>
              <a:rPr lang="en-US" b="1" dirty="0"/>
              <a:t>	</a:t>
            </a:r>
          </a:p>
          <a:p>
            <a:pPr marL="0" indent="0">
              <a:buNone/>
            </a:pPr>
            <a:endParaRPr lang="en-US" sz="1000" b="1" dirty="0"/>
          </a:p>
          <a:p>
            <a:r>
              <a:rPr lang="en-US" sz="2000" b="1" u="sng" dirty="0">
                <a:solidFill>
                  <a:srgbClr val="FFFF00"/>
                </a:solidFill>
                <a:latin typeface="Calibri Light" panose="020F0302020204030204" pitchFamily="34" charset="0"/>
                <a:cs typeface="Calibri Light" panose="020F0302020204030204" pitchFamily="34" charset="0"/>
              </a:rPr>
              <a:t>Description</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Mostly academic subjects.  Choose subjects you took at GCSE to study in more depth or pick subjects you may not have done before.</a:t>
            </a:r>
          </a:p>
          <a:p>
            <a:pPr lvl="1"/>
            <a:r>
              <a:rPr lang="en-US" dirty="0">
                <a:latin typeface="Calibri Light" panose="020F0302020204030204" pitchFamily="34" charset="0"/>
                <a:cs typeface="Calibri Light" panose="020F0302020204030204" pitchFamily="34" charset="0"/>
              </a:rPr>
              <a:t>You could choose 3 very different subjects to keep your career options open or choose closely related subjects if you need them for a specific pathway or career – </a:t>
            </a:r>
            <a:r>
              <a:rPr lang="en-US" b="1" dirty="0">
                <a:latin typeface="Calibri Light" panose="020F0302020204030204" pitchFamily="34" charset="0"/>
                <a:cs typeface="Calibri Light" panose="020F0302020204030204" pitchFamily="34" charset="0"/>
              </a:rPr>
              <a:t>DO YOUR RESEARCH.</a:t>
            </a:r>
          </a:p>
          <a:p>
            <a:pPr lvl="1"/>
            <a:r>
              <a:rPr lang="en-US" dirty="0">
                <a:latin typeface="Calibri Light" panose="020F0302020204030204" pitchFamily="34" charset="0"/>
                <a:cs typeface="Calibri Light" panose="020F0302020204030204" pitchFamily="34" charset="0"/>
              </a:rPr>
              <a:t>There is a high degree of independent learning in addition to practical activities for some subjects.</a:t>
            </a:r>
          </a:p>
          <a:p>
            <a:r>
              <a:rPr lang="en-US" sz="2000" b="1" dirty="0">
                <a:solidFill>
                  <a:srgbClr val="FFFF00"/>
                </a:solidFill>
                <a:latin typeface="Calibri Light" panose="020F0302020204030204" pitchFamily="34" charset="0"/>
                <a:cs typeface="Calibri Light" panose="020F0302020204030204" pitchFamily="34" charset="0"/>
              </a:rPr>
              <a:t>Duration</a:t>
            </a:r>
            <a:r>
              <a:rPr lang="en-US" sz="2000" dirty="0">
                <a:solidFill>
                  <a:srgbClr val="FFFF00"/>
                </a:solidFill>
                <a:latin typeface="Calibri Light" panose="020F0302020204030204" pitchFamily="34" charset="0"/>
                <a:cs typeface="Calibri Light" panose="020F0302020204030204" pitchFamily="34" charset="0"/>
              </a:rPr>
              <a:t>:</a:t>
            </a:r>
            <a:r>
              <a:rPr lang="en-US" sz="2000" dirty="0">
                <a:latin typeface="Calibri Light" panose="020F0302020204030204" pitchFamily="34" charset="0"/>
                <a:cs typeface="Calibri Light" panose="020F0302020204030204" pitchFamily="34" charset="0"/>
              </a:rPr>
              <a:t>		2 years</a:t>
            </a:r>
          </a:p>
          <a:p>
            <a:r>
              <a:rPr lang="en-US" sz="2000" b="1" dirty="0">
                <a:solidFill>
                  <a:srgbClr val="FFFF00"/>
                </a:solidFill>
                <a:latin typeface="Calibri Light" panose="020F0302020204030204" pitchFamily="34" charset="0"/>
                <a:cs typeface="Calibri Light" panose="020F0302020204030204" pitchFamily="34" charset="0"/>
              </a:rPr>
              <a:t>Level of study</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	3</a:t>
            </a:r>
          </a:p>
          <a:p>
            <a:r>
              <a:rPr lang="en-US" sz="2000" b="1" dirty="0">
                <a:solidFill>
                  <a:srgbClr val="FFFF00"/>
                </a:solidFill>
                <a:latin typeface="Calibri Light" panose="020F0302020204030204" pitchFamily="34" charset="0"/>
                <a:cs typeface="Calibri Light" panose="020F0302020204030204" pitchFamily="34" charset="0"/>
              </a:rPr>
              <a:t>Assessment</a:t>
            </a:r>
            <a:r>
              <a:rPr lang="en-US" sz="2000" dirty="0">
                <a:solidFill>
                  <a:srgbClr val="FFFF00"/>
                </a:solidFill>
                <a:latin typeface="Calibri Light" panose="020F0302020204030204" pitchFamily="34" charset="0"/>
                <a:cs typeface="Calibri Light" panose="020F0302020204030204" pitchFamily="34" charset="0"/>
              </a:rPr>
              <a:t>:	</a:t>
            </a:r>
            <a:r>
              <a:rPr lang="en-US" sz="2000" dirty="0">
                <a:latin typeface="Calibri Light" panose="020F0302020204030204" pitchFamily="34" charset="0"/>
                <a:cs typeface="Calibri Light" panose="020F0302020204030204" pitchFamily="34" charset="0"/>
              </a:rPr>
              <a:t>	Mostly exams at the end of the course</a:t>
            </a:r>
          </a:p>
          <a:p>
            <a:r>
              <a:rPr lang="en-US" sz="2000" b="1" dirty="0">
                <a:solidFill>
                  <a:srgbClr val="FFFF00"/>
                </a:solidFill>
                <a:latin typeface="Calibri Light" panose="020F0302020204030204" pitchFamily="34" charset="0"/>
                <a:cs typeface="Calibri Light" panose="020F0302020204030204" pitchFamily="34" charset="0"/>
              </a:rPr>
              <a:t>Entry requirements:</a:t>
            </a:r>
            <a:r>
              <a:rPr lang="en-US" sz="2000" dirty="0">
                <a:latin typeface="Calibri Light" panose="020F0302020204030204" pitchFamily="34" charset="0"/>
                <a:cs typeface="Calibri Light" panose="020F0302020204030204" pitchFamily="34" charset="0"/>
              </a:rPr>
              <a:t>	Typically, 5 GCSEs grade 9-5 (usually including </a:t>
            </a:r>
            <a:r>
              <a:rPr lang="en-US" sz="2000" dirty="0" err="1">
                <a:latin typeface="Calibri Light" panose="020F0302020204030204" pitchFamily="34" charset="0"/>
                <a:cs typeface="Calibri Light" panose="020F0302020204030204" pitchFamily="34" charset="0"/>
              </a:rPr>
              <a:t>Maths</a:t>
            </a:r>
            <a:r>
              <a:rPr lang="en-US" sz="2000" dirty="0">
                <a:latin typeface="Calibri Light" panose="020F0302020204030204" pitchFamily="34" charset="0"/>
                <a:cs typeface="Calibri Light" panose="020F0302020204030204" pitchFamily="34" charset="0"/>
              </a:rPr>
              <a:t> and English)</a:t>
            </a:r>
          </a:p>
          <a:p>
            <a:r>
              <a:rPr lang="en-US" sz="2000" b="1" dirty="0">
                <a:solidFill>
                  <a:srgbClr val="FFFF00"/>
                </a:solidFill>
                <a:latin typeface="Calibri Light" panose="020F0302020204030204" pitchFamily="34" charset="0"/>
                <a:cs typeface="Calibri Light" panose="020F0302020204030204" pitchFamily="34" charset="0"/>
              </a:rPr>
              <a:t>Leads to:</a:t>
            </a:r>
            <a:r>
              <a:rPr lang="en-US" sz="2000" dirty="0">
                <a:latin typeface="Calibri Light" panose="020F0302020204030204" pitchFamily="34" charset="0"/>
                <a:cs typeface="Calibri Light" panose="020F0302020204030204" pitchFamily="34" charset="0"/>
              </a:rPr>
              <a:t>		University or college courses, higher and degree apprenticeships, 				employment</a:t>
            </a:r>
          </a:p>
          <a:p>
            <a:r>
              <a:rPr lang="en-US" sz="2000" dirty="0">
                <a:latin typeface="Calibri Light" panose="020F0302020204030204" pitchFamily="34" charset="0"/>
                <a:cs typeface="Calibri Light" panose="020F0302020204030204" pitchFamily="34" charset="0"/>
              </a:rPr>
              <a:t>	</a:t>
            </a:r>
          </a:p>
          <a:p>
            <a:r>
              <a:rPr lang="en-GB" sz="1800"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https://ucas.com/further-education/post-16-qualifications/qualifications-you-can-take/levels</a:t>
            </a:r>
            <a:endParaRPr lang="en-GB" sz="1800" b="1" dirty="0">
              <a:solidFill>
                <a:schemeClr val="bg1"/>
              </a:solidFill>
              <a:latin typeface="Calibri Light" panose="020F0302020204030204" pitchFamily="34" charset="0"/>
              <a:cs typeface="Calibri Light" panose="020F0302020204030204" pitchFamily="34" charset="0"/>
            </a:endParaRPr>
          </a:p>
          <a:p>
            <a:endParaRPr lang="en-GB" sz="1800" dirty="0">
              <a:latin typeface="Calibri Light" panose="020F0302020204030204" pitchFamily="34" charset="0"/>
              <a:cs typeface="Calibri Light" panose="020F0302020204030204" pitchFamily="34" charset="0"/>
            </a:endParaRPr>
          </a:p>
          <a:p>
            <a:endParaRPr lang="en-GB" sz="1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07939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F5E83-12B7-48E0-999D-50D489A3ABE4}"/>
              </a:ext>
            </a:extLst>
          </p:cNvPr>
          <p:cNvSpPr>
            <a:spLocks noGrp="1"/>
          </p:cNvSpPr>
          <p:nvPr>
            <p:ph type="title"/>
          </p:nvPr>
        </p:nvSpPr>
        <p:spPr>
          <a:xfrm>
            <a:off x="2481723" y="0"/>
            <a:ext cx="8610600" cy="1293028"/>
          </a:xfrm>
        </p:spPr>
        <p:txBody>
          <a:bodyPr/>
          <a:lstStyle/>
          <a:p>
            <a:r>
              <a:rPr lang="en-US" b="1" dirty="0">
                <a:latin typeface="Calibri Light" panose="020F0302020204030204" pitchFamily="34" charset="0"/>
                <a:cs typeface="Calibri Light" panose="020F0302020204030204" pitchFamily="34" charset="0"/>
              </a:rPr>
              <a:t>BTEC QUALIFICATIONS</a:t>
            </a:r>
            <a:endParaRPr lang="en-GB" b="1" dirty="0">
              <a:latin typeface="Calibri Light" panose="020F0302020204030204" pitchFamily="34" charset="0"/>
              <a:cs typeface="Calibri Light" panose="020F0302020204030204" pitchFamily="34" charset="0"/>
            </a:endParaRPr>
          </a:p>
        </p:txBody>
      </p:sp>
      <p:sp>
        <p:nvSpPr>
          <p:cNvPr id="3" name="Content Placeholder 2">
            <a:extLst>
              <a:ext uri="{FF2B5EF4-FFF2-40B4-BE49-F238E27FC236}">
                <a16:creationId xmlns:a16="http://schemas.microsoft.com/office/drawing/2014/main" id="{DF507005-249E-46A8-8660-9EB3D1C43B14}"/>
              </a:ext>
            </a:extLst>
          </p:cNvPr>
          <p:cNvSpPr>
            <a:spLocks noGrp="1"/>
          </p:cNvSpPr>
          <p:nvPr>
            <p:ph idx="1"/>
          </p:nvPr>
        </p:nvSpPr>
        <p:spPr>
          <a:xfrm>
            <a:off x="1158766" y="1293028"/>
            <a:ext cx="10820400" cy="3090041"/>
          </a:xfrm>
        </p:spPr>
        <p:txBody>
          <a:bodyPr/>
          <a:lstStyle/>
          <a:p>
            <a:r>
              <a:rPr lang="en-US" sz="2000" b="1" u="sng" dirty="0">
                <a:latin typeface="Calibri Light" panose="020F0302020204030204" pitchFamily="34" charset="0"/>
                <a:cs typeface="Calibri Light" panose="020F0302020204030204" pitchFamily="34" charset="0"/>
              </a:rPr>
              <a:t>Description:</a:t>
            </a:r>
            <a:r>
              <a:rPr lang="en-US" sz="2000" dirty="0">
                <a:latin typeface="Calibri Light" panose="020F0302020204030204" pitchFamily="34" charset="0"/>
                <a:cs typeface="Calibri Light" panose="020F0302020204030204" pitchFamily="34" charset="0"/>
              </a:rPr>
              <a:t>	These courses are more practical and vocational based and are a 				viable alternative to more theory-focused courses. You will study 				subjects in relation to how the skills would be used in employment.</a:t>
            </a:r>
          </a:p>
          <a:p>
            <a:endParaRPr lang="en-US" sz="2000" dirty="0">
              <a:latin typeface="Calibri Light" panose="020F0302020204030204" pitchFamily="34" charset="0"/>
              <a:cs typeface="Calibri Light" panose="020F0302020204030204" pitchFamily="34" charset="0"/>
            </a:endParaRPr>
          </a:p>
          <a:p>
            <a:r>
              <a:rPr lang="en-US" sz="2000" b="1" dirty="0">
                <a:latin typeface="Calibri Light" panose="020F0302020204030204" pitchFamily="34" charset="0"/>
                <a:cs typeface="Calibri Light" panose="020F0302020204030204" pitchFamily="34" charset="0"/>
              </a:rPr>
              <a:t>Types of Btec</a:t>
            </a:r>
            <a:r>
              <a:rPr lang="en-US" sz="2000" dirty="0">
                <a:latin typeface="Calibri Light" panose="020F0302020204030204" pitchFamily="34" charset="0"/>
                <a:cs typeface="Calibri Light" panose="020F0302020204030204" pitchFamily="34" charset="0"/>
              </a:rPr>
              <a:t>:	Btecs are very flexible and can be studied at various levels, each of 				which equates to a different qualification:</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1 and 2	=	equivalent to GCSEs</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3		=	equivalent to A levels</a:t>
            </a:r>
          </a:p>
          <a:p>
            <a:pPr lvl="4">
              <a:buFont typeface="Wingdings" panose="05000000000000000000" pitchFamily="2" charset="2"/>
              <a:buChar char="Ø"/>
            </a:pPr>
            <a:r>
              <a:rPr lang="en-US" dirty="0">
                <a:latin typeface="Calibri Light" panose="020F0302020204030204" pitchFamily="34" charset="0"/>
                <a:cs typeface="Calibri Light" panose="020F0302020204030204" pitchFamily="34" charset="0"/>
              </a:rPr>
              <a:t>Level 4 and 5	=	equivalent to 1</a:t>
            </a:r>
            <a:r>
              <a:rPr lang="en-US" baseline="30000" dirty="0">
                <a:latin typeface="Calibri Light" panose="020F0302020204030204" pitchFamily="34" charset="0"/>
                <a:cs typeface="Calibri Light" panose="020F0302020204030204" pitchFamily="34" charset="0"/>
              </a:rPr>
              <a:t>st</a:t>
            </a:r>
            <a:r>
              <a:rPr lang="en-US" dirty="0">
                <a:latin typeface="Calibri Light" panose="020F0302020204030204" pitchFamily="34" charset="0"/>
                <a:cs typeface="Calibri Light" panose="020F0302020204030204" pitchFamily="34" charset="0"/>
              </a:rPr>
              <a:t> and 2</a:t>
            </a:r>
            <a:r>
              <a:rPr lang="en-US" baseline="30000" dirty="0">
                <a:latin typeface="Calibri Light" panose="020F0302020204030204" pitchFamily="34" charset="0"/>
                <a:cs typeface="Calibri Light" panose="020F0302020204030204" pitchFamily="34" charset="0"/>
              </a:rPr>
              <a:t>nd</a:t>
            </a:r>
            <a:r>
              <a:rPr lang="en-US" dirty="0">
                <a:latin typeface="Calibri Light" panose="020F0302020204030204" pitchFamily="34" charset="0"/>
                <a:cs typeface="Calibri Light" panose="020F0302020204030204" pitchFamily="34" charset="0"/>
              </a:rPr>
              <a:t> year of an undergraduate degree</a:t>
            </a:r>
          </a:p>
        </p:txBody>
      </p:sp>
      <p:sp>
        <p:nvSpPr>
          <p:cNvPr id="4" name="TextBox 3">
            <a:extLst>
              <a:ext uri="{FF2B5EF4-FFF2-40B4-BE49-F238E27FC236}">
                <a16:creationId xmlns:a16="http://schemas.microsoft.com/office/drawing/2014/main" id="{0CF8E789-1B28-4745-9C2A-602ED74F5E08}"/>
              </a:ext>
            </a:extLst>
          </p:cNvPr>
          <p:cNvSpPr txBox="1"/>
          <p:nvPr/>
        </p:nvSpPr>
        <p:spPr>
          <a:xfrm>
            <a:off x="927538" y="4246179"/>
            <a:ext cx="10604938" cy="1938992"/>
          </a:xfrm>
          <a:prstGeom prst="rect">
            <a:avLst/>
          </a:prstGeom>
          <a:noFill/>
        </p:spPr>
        <p:txBody>
          <a:bodyPr wrap="square" rtlCol="0">
            <a:spAutoFit/>
          </a:bodyPr>
          <a:lstStyle/>
          <a:p>
            <a:pPr marL="342900" indent="-342900">
              <a:buFont typeface="Arial" panose="020B0604020202020204" pitchFamily="34" charset="0"/>
              <a:buChar char="•"/>
            </a:pPr>
            <a:r>
              <a:rPr lang="en-US" sz="2000" b="1" dirty="0">
                <a:latin typeface="Calibri Light" panose="020F0302020204030204" pitchFamily="34" charset="0"/>
                <a:cs typeface="Calibri Light" panose="020F0302020204030204" pitchFamily="34" charset="0"/>
              </a:rPr>
              <a:t>Assessment</a:t>
            </a:r>
            <a:r>
              <a:rPr lang="en-US" sz="2000" dirty="0">
                <a:latin typeface="Calibri Light" panose="020F0302020204030204" pitchFamily="34" charset="0"/>
                <a:cs typeface="Calibri Light" panose="020F0302020204030204" pitchFamily="34" charset="0"/>
              </a:rPr>
              <a:t>:	For each Btec you complete a series of units – some core, others optional – which 				are assessed. For each unit, you receive a Pass, Merit or Distinction. </a:t>
            </a:r>
          </a:p>
          <a:p>
            <a:pPr marL="342900" indent="-342900">
              <a:buFont typeface="Arial" panose="020B0604020202020204" pitchFamily="34" charset="0"/>
              <a:buChar char="•"/>
            </a:pPr>
            <a:endParaRPr lang="en-US" sz="20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US" sz="2000" b="1" dirty="0">
                <a:solidFill>
                  <a:srgbClr val="FFFF00"/>
                </a:solidFill>
                <a:latin typeface="Calibri Light" panose="020F0302020204030204" pitchFamily="34" charset="0"/>
                <a:cs typeface="Calibri Light" panose="020F0302020204030204" pitchFamily="34" charset="0"/>
              </a:rPr>
              <a:t>NB:			Btecs are offered at many sixth form centres and FE Colleges. At sixth form centres it 				is possible to study a combination of Btecs and A levels, but at an FE College you will 				only study one full-time course.</a:t>
            </a:r>
            <a:endParaRPr lang="en-GB" sz="2000" b="1" dirty="0">
              <a:solidFill>
                <a:srgbClr val="FFFF00"/>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03651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79E133-1C5C-4BA9-8A63-D53794A749EB}"/>
              </a:ext>
            </a:extLst>
          </p:cNvPr>
          <p:cNvSpPr>
            <a:spLocks noGrp="1"/>
          </p:cNvSpPr>
          <p:nvPr>
            <p:ph idx="1"/>
          </p:nvPr>
        </p:nvSpPr>
        <p:spPr>
          <a:xfrm>
            <a:off x="895027" y="1632813"/>
            <a:ext cx="10820400" cy="4682263"/>
          </a:xfrm>
        </p:spPr>
        <p:txBody>
          <a:bodyPr>
            <a:normAutofit/>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Designed in partnership with employers to give you the skills and knowledge to get on in the workplace. T levels combine classroom learning with real work placements. </a:t>
            </a:r>
          </a:p>
          <a:p>
            <a:r>
              <a:rPr lang="en-US" b="1" dirty="0">
                <a:solidFill>
                  <a:srgbClr val="FFFF00"/>
                </a:solidFill>
                <a:latin typeface="Calibri Light" panose="020F0302020204030204" pitchFamily="34" charset="0"/>
                <a:cs typeface="Calibri Light" panose="020F0302020204030204" pitchFamily="34" charset="0"/>
              </a:rPr>
              <a:t>Qualification level: </a:t>
            </a:r>
            <a:r>
              <a:rPr lang="en-US" b="1" dirty="0">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Level 3</a:t>
            </a:r>
            <a:r>
              <a:rPr lang="en-US" b="1" dirty="0">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One T level is the equivalent of 3 A levels.</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latin typeface="Calibri Light" panose="020F0302020204030204" pitchFamily="34" charset="0"/>
                <a:cs typeface="Calibri Light" panose="020F0302020204030204" pitchFamily="34" charset="0"/>
              </a:rPr>
              <a:t>		2 years</a:t>
            </a:r>
          </a:p>
          <a:p>
            <a:r>
              <a:rPr lang="en-US" b="1" dirty="0">
                <a:solidFill>
                  <a:srgbClr val="FFFF00"/>
                </a:solidFill>
                <a:latin typeface="Calibri Light" panose="020F0302020204030204" pitchFamily="34" charset="0"/>
                <a:cs typeface="Calibri Light" panose="020F0302020204030204" pitchFamily="34" charset="0"/>
              </a:rPr>
              <a:t>Assessment:</a:t>
            </a:r>
            <a:r>
              <a:rPr lang="en-US" dirty="0">
                <a:latin typeface="Calibri Light" panose="020F0302020204030204" pitchFamily="34" charset="0"/>
                <a:cs typeface="Calibri Light" panose="020F0302020204030204" pitchFamily="34" charset="0"/>
              </a:rPr>
              <a:t>		Exams, projects and practical assignments</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latin typeface="Calibri Light" panose="020F0302020204030204" pitchFamily="34" charset="0"/>
                <a:cs typeface="Calibri Light" panose="020F0302020204030204" pitchFamily="34" charset="0"/>
              </a:rPr>
              <a:t>	Course dependent</a:t>
            </a:r>
          </a:p>
          <a:p>
            <a:r>
              <a:rPr lang="en-US" dirty="0">
                <a:solidFill>
                  <a:srgbClr val="FFFF00"/>
                </a:solidFill>
                <a:latin typeface="Calibri Light" panose="020F0302020204030204" pitchFamily="34" charset="0"/>
                <a:cs typeface="Calibri Light" panose="020F0302020204030204" pitchFamily="34" charset="0"/>
              </a:rPr>
              <a:t>Work experience:</a:t>
            </a:r>
            <a:r>
              <a:rPr lang="en-US" dirty="0">
                <a:latin typeface="Calibri Light" panose="020F0302020204030204" pitchFamily="34" charset="0"/>
                <a:cs typeface="Calibri Light" panose="020F0302020204030204" pitchFamily="34" charset="0"/>
              </a:rPr>
              <a:t>	At least 45 days on industry placement</a:t>
            </a:r>
          </a:p>
          <a:p>
            <a:pPr marL="0" indent="0">
              <a:buNone/>
            </a:pPr>
            <a:endParaRPr lang="en-US" dirty="0">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Find out more:	</a:t>
            </a:r>
            <a:r>
              <a:rPr lang="en-US"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https://www.tlevels.gov.uk/students</a:t>
            </a:r>
            <a:endParaRPr lang="en-US" dirty="0">
              <a:solidFill>
                <a:schemeClr val="bg1"/>
              </a:solidFill>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	</a:t>
            </a:r>
          </a:p>
        </p:txBody>
      </p:sp>
      <p:sp>
        <p:nvSpPr>
          <p:cNvPr id="6" name="TextBox 5">
            <a:extLst>
              <a:ext uri="{FF2B5EF4-FFF2-40B4-BE49-F238E27FC236}">
                <a16:creationId xmlns:a16="http://schemas.microsoft.com/office/drawing/2014/main" id="{65CCBE11-9659-4369-9503-E7E09FBB13E8}"/>
              </a:ext>
            </a:extLst>
          </p:cNvPr>
          <p:cNvSpPr txBox="1"/>
          <p:nvPr/>
        </p:nvSpPr>
        <p:spPr>
          <a:xfrm>
            <a:off x="7610475" y="542924"/>
            <a:ext cx="4705350" cy="646331"/>
          </a:xfrm>
          <a:prstGeom prst="rect">
            <a:avLst/>
          </a:prstGeom>
          <a:noFill/>
        </p:spPr>
        <p:txBody>
          <a:bodyPr wrap="square" rtlCol="0">
            <a:spAutoFit/>
          </a:bodyPr>
          <a:lstStyle/>
          <a:p>
            <a:r>
              <a:rPr lang="en-US" sz="3600" b="1" dirty="0"/>
              <a:t>T LEVELS</a:t>
            </a:r>
            <a:endParaRPr lang="en-GB" sz="3600" b="1" dirty="0"/>
          </a:p>
        </p:txBody>
      </p:sp>
    </p:spTree>
    <p:extLst>
      <p:ext uri="{BB962C8B-B14F-4D97-AF65-F5344CB8AC3E}">
        <p14:creationId xmlns:p14="http://schemas.microsoft.com/office/powerpoint/2010/main" val="1028051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BF197-F990-48D6-91D7-C8C392BDE407}"/>
              </a:ext>
            </a:extLst>
          </p:cNvPr>
          <p:cNvSpPr>
            <a:spLocks noGrp="1"/>
          </p:cNvSpPr>
          <p:nvPr>
            <p:ph type="title"/>
          </p:nvPr>
        </p:nvSpPr>
        <p:spPr>
          <a:xfrm>
            <a:off x="3305175" y="511058"/>
            <a:ext cx="8610600" cy="1293028"/>
          </a:xfrm>
        </p:spPr>
        <p:txBody>
          <a:bodyPr>
            <a:normAutofit/>
          </a:bodyPr>
          <a:lstStyle/>
          <a:p>
            <a:r>
              <a:rPr lang="en-US" sz="2800" b="1" dirty="0"/>
              <a:t>VOCATIONAL AND TECHNICAL QUALIFICATIONS</a:t>
            </a:r>
            <a:endParaRPr lang="en-GB" sz="2800" b="1" dirty="0"/>
          </a:p>
        </p:txBody>
      </p:sp>
      <p:sp>
        <p:nvSpPr>
          <p:cNvPr id="3" name="Content Placeholder 2">
            <a:extLst>
              <a:ext uri="{FF2B5EF4-FFF2-40B4-BE49-F238E27FC236}">
                <a16:creationId xmlns:a16="http://schemas.microsoft.com/office/drawing/2014/main" id="{6FE25E94-8D1F-4D9F-AE65-CC4B2133BFE2}"/>
              </a:ext>
            </a:extLst>
          </p:cNvPr>
          <p:cNvSpPr>
            <a:spLocks noGrp="1"/>
          </p:cNvSpPr>
          <p:nvPr>
            <p:ph idx="1"/>
          </p:nvPr>
        </p:nvSpPr>
        <p:spPr>
          <a:xfrm>
            <a:off x="685800" y="1828800"/>
            <a:ext cx="10820400" cy="4389885"/>
          </a:xfrm>
        </p:spPr>
        <p:txBody>
          <a:bodyPr>
            <a:normAutofit lnSpcReduction="10000"/>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rPr>
              <a:t>	</a:t>
            </a:r>
            <a:r>
              <a:rPr lang="en-US" dirty="0">
                <a:latin typeface="Calibri Light" panose="020F0302020204030204" pitchFamily="34" charset="0"/>
                <a:cs typeface="Calibri Light" panose="020F0302020204030204" pitchFamily="34" charset="0"/>
              </a:rPr>
              <a:t>These courses teach you the practical skills and knowledge for a particular career sector and job. They can prepare you for a broad employment sector, or for a specific job. These qualifications teach you how to do tasks specifically related to the industry and role you want to be involved in.</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1 or more years</a:t>
            </a:r>
          </a:p>
          <a:p>
            <a:r>
              <a:rPr lang="en-US" b="1" dirty="0">
                <a:solidFill>
                  <a:srgbClr val="FFFF00"/>
                </a:solidFill>
                <a:latin typeface="Calibri Light" panose="020F0302020204030204" pitchFamily="34" charset="0"/>
                <a:cs typeface="Calibri Light" panose="020F0302020204030204" pitchFamily="34" charset="0"/>
              </a:rPr>
              <a:t>Assessment:</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Can include coursework, skills tests and exams</a:t>
            </a:r>
          </a:p>
          <a:p>
            <a:r>
              <a:rPr lang="en-US" b="1" dirty="0">
                <a:solidFill>
                  <a:srgbClr val="FFFF00"/>
                </a:solidFill>
                <a:latin typeface="Calibri Light" panose="020F0302020204030204" pitchFamily="34" charset="0"/>
                <a:cs typeface="Calibri Light" panose="020F0302020204030204" pitchFamily="34" charset="0"/>
              </a:rPr>
              <a:t>Level of study:</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1+</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latin typeface="Calibri Light" panose="020F0302020204030204" pitchFamily="34" charset="0"/>
                <a:cs typeface="Calibri Light" panose="020F0302020204030204" pitchFamily="34" charset="0"/>
              </a:rPr>
              <a:t>	Course dependent</a:t>
            </a:r>
          </a:p>
          <a:p>
            <a:r>
              <a:rPr lang="en-US" b="1" dirty="0">
                <a:solidFill>
                  <a:srgbClr val="FFFF00"/>
                </a:solidFill>
                <a:latin typeface="Calibri Light" panose="020F0302020204030204" pitchFamily="34" charset="0"/>
                <a:cs typeface="Calibri Light" panose="020F0302020204030204" pitchFamily="34" charset="0"/>
              </a:rPr>
              <a:t>Work experience:</a:t>
            </a:r>
            <a:r>
              <a:rPr lang="en-US" dirty="0">
                <a:latin typeface="Calibri Light" panose="020F0302020204030204" pitchFamily="34" charset="0"/>
                <a:cs typeface="Calibri Light" panose="020F0302020204030204" pitchFamily="34" charset="0"/>
              </a:rPr>
              <a:t>	You’ll learn in real life situations, for example in a college restaurant or 			salon that is open to the public. You may also go out on a work 				placement with an employer.</a:t>
            </a:r>
          </a:p>
          <a:p>
            <a:pPr marL="0" indent="0">
              <a:buNone/>
            </a:pPr>
            <a:r>
              <a:rPr lang="en-US" b="1" dirty="0">
                <a:solidFill>
                  <a:srgbClr val="FFFF00"/>
                </a:solidFill>
                <a:latin typeface="Calibri Light" panose="020F0302020204030204" pitchFamily="34" charset="0"/>
                <a:cs typeface="Calibri Light" panose="020F0302020204030204" pitchFamily="34" charset="0"/>
              </a:rPr>
              <a:t>Find out more</a:t>
            </a:r>
            <a:r>
              <a:rPr lang="en-US" dirty="0">
                <a:latin typeface="Calibri Light" panose="020F0302020204030204" pitchFamily="34" charset="0"/>
                <a:cs typeface="Calibri Light" panose="020F0302020204030204" pitchFamily="34" charset="0"/>
              </a:rPr>
              <a:t>:		Speak to a local college or training provider.</a:t>
            </a: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255499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5B20D-16CF-4B61-9D5B-834D27C1AE8A}"/>
              </a:ext>
            </a:extLst>
          </p:cNvPr>
          <p:cNvSpPr>
            <a:spLocks noGrp="1"/>
          </p:cNvSpPr>
          <p:nvPr>
            <p:ph type="title"/>
          </p:nvPr>
        </p:nvSpPr>
        <p:spPr>
          <a:xfrm>
            <a:off x="1895475" y="288123"/>
            <a:ext cx="8610600" cy="1293028"/>
          </a:xfrm>
        </p:spPr>
        <p:txBody>
          <a:bodyPr>
            <a:normAutofit/>
          </a:bodyPr>
          <a:lstStyle/>
          <a:p>
            <a:r>
              <a:rPr lang="en-US" b="1" dirty="0"/>
              <a:t>Apprenticeships</a:t>
            </a:r>
            <a:endParaRPr lang="en-GB" b="1" dirty="0"/>
          </a:p>
        </p:txBody>
      </p:sp>
      <p:sp>
        <p:nvSpPr>
          <p:cNvPr id="3" name="Content Placeholder 2">
            <a:extLst>
              <a:ext uri="{FF2B5EF4-FFF2-40B4-BE49-F238E27FC236}">
                <a16:creationId xmlns:a16="http://schemas.microsoft.com/office/drawing/2014/main" id="{BA543835-3F63-4BC9-A9DB-29A9C3C8614A}"/>
              </a:ext>
            </a:extLst>
          </p:cNvPr>
          <p:cNvSpPr>
            <a:spLocks noGrp="1"/>
          </p:cNvSpPr>
          <p:nvPr>
            <p:ph idx="1"/>
          </p:nvPr>
        </p:nvSpPr>
        <p:spPr>
          <a:xfrm>
            <a:off x="685800" y="1581152"/>
            <a:ext cx="10820400" cy="4637534"/>
          </a:xfrm>
        </p:spPr>
        <p:txBody>
          <a:bodyPr/>
          <a:lstStyle/>
          <a:p>
            <a:pPr marL="0" indent="0">
              <a:buNone/>
            </a:pPr>
            <a:r>
              <a:rPr lang="en-US" b="1" u="sng" dirty="0">
                <a:solidFill>
                  <a:srgbClr val="FFFF00"/>
                </a:solidFill>
                <a:latin typeface="Calibri Light" panose="020F0302020204030204" pitchFamily="34" charset="0"/>
                <a:cs typeface="Calibri Light" panose="020F0302020204030204" pitchFamily="34" charset="0"/>
              </a:rPr>
              <a:t>Description</a:t>
            </a:r>
            <a:r>
              <a:rPr lang="en-US" b="1"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Intermediate, advanced, higher and degree apprenticeships combine practical on-the-job skills training with off-the-job learning. You’ll get training  that is relevant to your job and be paid a salary. </a:t>
            </a:r>
          </a:p>
          <a:p>
            <a:r>
              <a:rPr lang="en-GB" b="1" dirty="0">
                <a:solidFill>
                  <a:srgbClr val="FFFF00"/>
                </a:solidFill>
                <a:latin typeface="Calibri Light" panose="020F0302020204030204" pitchFamily="34" charset="0"/>
                <a:cs typeface="Calibri Light" panose="020F0302020204030204" pitchFamily="34" charset="0"/>
              </a:rPr>
              <a:t>Location:</a:t>
            </a:r>
            <a:r>
              <a:rPr lang="en-GB" dirty="0">
                <a:latin typeface="Calibri Light" panose="020F0302020204030204" pitchFamily="34" charset="0"/>
                <a:cs typeface="Calibri Light" panose="020F0302020204030204" pitchFamily="34" charset="0"/>
              </a:rPr>
              <a:t>		You will spend 80% of your time in the workplace and 20% 				off-the-job with some study in a college, training centre or 				Institute of Technology.</a:t>
            </a:r>
          </a:p>
          <a:p>
            <a:r>
              <a:rPr lang="en-GB" b="1" dirty="0">
                <a:solidFill>
                  <a:srgbClr val="FFFF00"/>
                </a:solidFill>
                <a:latin typeface="Calibri Light" panose="020F0302020204030204" pitchFamily="34" charset="0"/>
                <a:cs typeface="Calibri Light" panose="020F0302020204030204" pitchFamily="34" charset="0"/>
              </a:rPr>
              <a:t>Duration:</a:t>
            </a:r>
            <a:r>
              <a:rPr lang="en-GB" dirty="0">
                <a:latin typeface="Calibri Light" panose="020F0302020204030204" pitchFamily="34" charset="0"/>
                <a:cs typeface="Calibri Light" panose="020F0302020204030204" pitchFamily="34" charset="0"/>
              </a:rPr>
              <a:t>		Minimum of 1 year</a:t>
            </a:r>
          </a:p>
          <a:p>
            <a:r>
              <a:rPr lang="en-GB" b="1" dirty="0">
                <a:solidFill>
                  <a:srgbClr val="FFFF00"/>
                </a:solidFill>
                <a:latin typeface="Calibri Light" panose="020F0302020204030204" pitchFamily="34" charset="0"/>
                <a:cs typeface="Calibri Light" panose="020F0302020204030204" pitchFamily="34" charset="0"/>
              </a:rPr>
              <a:t>Entry requirements</a:t>
            </a:r>
            <a:r>
              <a:rPr lang="en-GB" b="1" dirty="0">
                <a:latin typeface="Calibri Light" panose="020F0302020204030204" pitchFamily="34" charset="0"/>
                <a:cs typeface="Calibri Light" panose="020F0302020204030204" pitchFamily="34" charset="0"/>
              </a:rPr>
              <a:t>:</a:t>
            </a:r>
            <a:r>
              <a:rPr lang="en-GB" dirty="0">
                <a:latin typeface="Calibri Light" panose="020F0302020204030204" pitchFamily="34" charset="0"/>
                <a:cs typeface="Calibri Light" panose="020F0302020204030204" pitchFamily="34" charset="0"/>
              </a:rPr>
              <a:t>	Dependent on the industry, job role and apprenticeship level</a:t>
            </a:r>
          </a:p>
          <a:p>
            <a:r>
              <a:rPr lang="en-GB" b="1" dirty="0">
                <a:solidFill>
                  <a:srgbClr val="FFFF00"/>
                </a:solidFill>
                <a:latin typeface="Calibri Light" panose="020F0302020204030204" pitchFamily="34" charset="0"/>
                <a:cs typeface="Calibri Light" panose="020F0302020204030204" pitchFamily="34" charset="0"/>
              </a:rPr>
              <a:t>Qualifications:</a:t>
            </a:r>
            <a:r>
              <a:rPr lang="en-GB" dirty="0">
                <a:latin typeface="Calibri Light" panose="020F0302020204030204" pitchFamily="34" charset="0"/>
                <a:cs typeface="Calibri Light" panose="020F0302020204030204" pitchFamily="34" charset="0"/>
              </a:rPr>
              <a:t>		apprenticeship certificate, diploma, degree and masters degree 				depending on level</a:t>
            </a:r>
          </a:p>
          <a:p>
            <a:pPr marL="0" indent="0">
              <a:buNone/>
            </a:pPr>
            <a:endParaRPr lang="en-US" dirty="0">
              <a:latin typeface="Calibri Light" panose="020F0302020204030204" pitchFamily="34" charset="0"/>
              <a:cs typeface="Calibri Light" panose="020F0302020204030204" pitchFamily="34" charset="0"/>
            </a:endParaRPr>
          </a:p>
          <a:p>
            <a:pPr marL="0" indent="0">
              <a:buNone/>
            </a:pPr>
            <a:r>
              <a:rPr lang="en-US" dirty="0">
                <a:latin typeface="Calibri Light" panose="020F0302020204030204" pitchFamily="34" charset="0"/>
                <a:cs typeface="Calibri Light" panose="020F0302020204030204" pitchFamily="34" charset="0"/>
              </a:rPr>
              <a:t>Find out more:		</a:t>
            </a:r>
            <a:r>
              <a:rPr lang="en-US"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https://www.apprenticeships.gov.uk</a:t>
            </a:r>
            <a:endParaRPr lang="en-US" b="1" dirty="0">
              <a:solidFill>
                <a:schemeClr val="bg1"/>
              </a:solidFill>
              <a:latin typeface="Calibri Light" panose="020F0302020204030204" pitchFamily="34" charset="0"/>
              <a:cs typeface="Calibri Light" panose="020F0302020204030204" pitchFamily="34" charset="0"/>
            </a:endParaRPr>
          </a:p>
          <a:p>
            <a:pPr marL="0" indent="0">
              <a:buNone/>
            </a:pP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946114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830CE-1B79-4986-8CD6-E8B7961519B8}"/>
              </a:ext>
            </a:extLst>
          </p:cNvPr>
          <p:cNvSpPr>
            <a:spLocks noGrp="1"/>
          </p:cNvSpPr>
          <p:nvPr>
            <p:ph type="title"/>
          </p:nvPr>
        </p:nvSpPr>
        <p:spPr>
          <a:xfrm>
            <a:off x="1628775" y="278598"/>
            <a:ext cx="8610600" cy="1293028"/>
          </a:xfrm>
        </p:spPr>
        <p:txBody>
          <a:bodyPr>
            <a:normAutofit/>
          </a:bodyPr>
          <a:lstStyle/>
          <a:p>
            <a:r>
              <a:rPr lang="en-US" b="1" dirty="0"/>
              <a:t>Traineeships</a:t>
            </a:r>
            <a:endParaRPr lang="en-GB" b="1" dirty="0"/>
          </a:p>
        </p:txBody>
      </p:sp>
      <p:sp>
        <p:nvSpPr>
          <p:cNvPr id="3" name="Content Placeholder 2">
            <a:extLst>
              <a:ext uri="{FF2B5EF4-FFF2-40B4-BE49-F238E27FC236}">
                <a16:creationId xmlns:a16="http://schemas.microsoft.com/office/drawing/2014/main" id="{4EC5A052-0570-4238-A04D-D4B0ABA2D29C}"/>
              </a:ext>
            </a:extLst>
          </p:cNvPr>
          <p:cNvSpPr>
            <a:spLocks noGrp="1"/>
          </p:cNvSpPr>
          <p:nvPr>
            <p:ph idx="1"/>
          </p:nvPr>
        </p:nvSpPr>
        <p:spPr>
          <a:xfrm>
            <a:off x="685800" y="1807030"/>
            <a:ext cx="10820400" cy="4411656"/>
          </a:xfrm>
        </p:spPr>
        <p:txBody>
          <a:bodyPr/>
          <a:lstStyle/>
          <a:p>
            <a:r>
              <a:rPr lang="en-US" b="1" u="sng" dirty="0">
                <a:solidFill>
                  <a:srgbClr val="FFFF00"/>
                </a:solidFill>
                <a:latin typeface="Calibri Light" panose="020F0302020204030204" pitchFamily="34" charset="0"/>
                <a:cs typeface="Calibri Light" panose="020F0302020204030204" pitchFamily="34" charset="0"/>
              </a:rPr>
              <a:t>Description:</a:t>
            </a:r>
            <a:r>
              <a:rPr lang="en-US" dirty="0">
                <a:latin typeface="Calibri Light" panose="020F0302020204030204" pitchFamily="34" charset="0"/>
                <a:cs typeface="Calibri Light" panose="020F0302020204030204" pitchFamily="34" charset="0"/>
              </a:rPr>
              <a:t>		A course that includes  work placement that will get you ready for an 			apprenticeship or a job. You will get work experience and you can also 			improve your </a:t>
            </a:r>
            <a:r>
              <a:rPr lang="en-US" dirty="0" err="1">
                <a:latin typeface="Calibri Light" panose="020F0302020204030204" pitchFamily="34" charset="0"/>
                <a:cs typeface="Calibri Light" panose="020F0302020204030204" pitchFamily="34" charset="0"/>
              </a:rPr>
              <a:t>Maths</a:t>
            </a:r>
            <a:r>
              <a:rPr lang="en-US" dirty="0">
                <a:latin typeface="Calibri Light" panose="020F0302020204030204" pitchFamily="34" charset="0"/>
                <a:cs typeface="Calibri Light" panose="020F0302020204030204" pitchFamily="34" charset="0"/>
              </a:rPr>
              <a:t> and English.</a:t>
            </a:r>
          </a:p>
          <a:p>
            <a:r>
              <a:rPr lang="en-US" b="1" dirty="0">
                <a:solidFill>
                  <a:srgbClr val="FFFF00"/>
                </a:solidFill>
                <a:latin typeface="Calibri Light" panose="020F0302020204030204" pitchFamily="34" charset="0"/>
                <a:cs typeface="Calibri Light" panose="020F0302020204030204" pitchFamily="34" charset="0"/>
              </a:rPr>
              <a:t>Location:</a:t>
            </a:r>
            <a:r>
              <a:rPr lang="en-US" dirty="0">
                <a:latin typeface="Calibri Light" panose="020F0302020204030204" pitchFamily="34" charset="0"/>
                <a:cs typeface="Calibri Light" panose="020F0302020204030204" pitchFamily="34" charset="0"/>
              </a:rPr>
              <a:t>		You will spend a minimum of 70 hours in a work placement with the 			rest of your time in a college or a training centre.</a:t>
            </a:r>
          </a:p>
          <a:p>
            <a:r>
              <a:rPr lang="en-US" b="1" dirty="0">
                <a:solidFill>
                  <a:srgbClr val="FFFF00"/>
                </a:solidFill>
                <a:latin typeface="Calibri Light" panose="020F0302020204030204" pitchFamily="34" charset="0"/>
                <a:cs typeface="Calibri Light" panose="020F0302020204030204" pitchFamily="34" charset="0"/>
              </a:rPr>
              <a:t>Duration:</a:t>
            </a:r>
            <a:r>
              <a:rPr lang="en-US" dirty="0">
                <a:latin typeface="Calibri Light" panose="020F0302020204030204" pitchFamily="34" charset="0"/>
                <a:cs typeface="Calibri Light" panose="020F0302020204030204" pitchFamily="34" charset="0"/>
              </a:rPr>
              <a:t>		6 weeks to 1 year</a:t>
            </a:r>
          </a:p>
          <a:p>
            <a:r>
              <a:rPr lang="en-US" b="1" dirty="0">
                <a:solidFill>
                  <a:srgbClr val="FFFF00"/>
                </a:solidFill>
                <a:latin typeface="Calibri Light" panose="020F0302020204030204" pitchFamily="34" charset="0"/>
                <a:cs typeface="Calibri Light" panose="020F0302020204030204" pitchFamily="34" charset="0"/>
              </a:rPr>
              <a:t>Entry requirements</a:t>
            </a:r>
            <a:r>
              <a:rPr lang="en-US" dirty="0">
                <a:solidFill>
                  <a:srgbClr val="FFFF00"/>
                </a:solidFill>
                <a:latin typeface="Calibri Light" panose="020F0302020204030204" pitchFamily="34" charset="0"/>
                <a:cs typeface="Calibri Light" panose="020F0302020204030204" pitchFamily="34" charset="0"/>
              </a:rPr>
              <a:t>:</a:t>
            </a:r>
            <a:r>
              <a:rPr lang="en-US" dirty="0">
                <a:latin typeface="Calibri Light" panose="020F0302020204030204" pitchFamily="34" charset="0"/>
                <a:cs typeface="Calibri Light" panose="020F0302020204030204" pitchFamily="34" charset="0"/>
              </a:rPr>
              <a:t>	You must be aged between 16-24 or up to 25 with an EHCP, with no 			higher than a level 3 qualification.</a:t>
            </a:r>
          </a:p>
          <a:p>
            <a:r>
              <a:rPr lang="en-US" b="1" dirty="0">
                <a:solidFill>
                  <a:srgbClr val="FFFF00"/>
                </a:solidFill>
                <a:latin typeface="Calibri Light" panose="020F0302020204030204" pitchFamily="34" charset="0"/>
                <a:cs typeface="Calibri Light" panose="020F0302020204030204" pitchFamily="34" charset="0"/>
              </a:rPr>
              <a:t>Qualifications:</a:t>
            </a:r>
            <a:r>
              <a:rPr lang="en-US" dirty="0">
                <a:solidFill>
                  <a:srgbClr val="FFFF00"/>
                </a:solidFill>
                <a:latin typeface="Calibri Light" panose="020F0302020204030204" pitchFamily="34" charset="0"/>
                <a:cs typeface="Calibri Light" panose="020F0302020204030204" pitchFamily="34" charset="0"/>
              </a:rPr>
              <a:t>	</a:t>
            </a:r>
            <a:r>
              <a:rPr lang="en-US" dirty="0">
                <a:latin typeface="Calibri Light" panose="020F0302020204030204" pitchFamily="34" charset="0"/>
                <a:cs typeface="Calibri Light" panose="020F0302020204030204" pitchFamily="34" charset="0"/>
              </a:rPr>
              <a:t>	English, </a:t>
            </a:r>
            <a:r>
              <a:rPr lang="en-US" dirty="0" err="1">
                <a:latin typeface="Calibri Light" panose="020F0302020204030204" pitchFamily="34" charset="0"/>
                <a:cs typeface="Calibri Light" panose="020F0302020204030204" pitchFamily="34" charset="0"/>
              </a:rPr>
              <a:t>Maths</a:t>
            </a:r>
            <a:r>
              <a:rPr lang="en-US" dirty="0">
                <a:latin typeface="Calibri Light" panose="020F0302020204030204" pitchFamily="34" charset="0"/>
                <a:cs typeface="Calibri Light" panose="020F0302020204030204" pitchFamily="34" charset="0"/>
              </a:rPr>
              <a:t>, digital and work-related qualifications</a:t>
            </a:r>
          </a:p>
          <a:p>
            <a:r>
              <a:rPr lang="en-US" b="1" dirty="0">
                <a:solidFill>
                  <a:srgbClr val="FFFF00"/>
                </a:solidFill>
                <a:latin typeface="Calibri Light" panose="020F0302020204030204" pitchFamily="34" charset="0"/>
                <a:cs typeface="Calibri Light" panose="020F0302020204030204" pitchFamily="34" charset="0"/>
              </a:rPr>
              <a:t>Find out more:</a:t>
            </a:r>
            <a:r>
              <a:rPr lang="en-US" dirty="0">
                <a:latin typeface="Calibri Light" panose="020F0302020204030204" pitchFamily="34" charset="0"/>
                <a:cs typeface="Calibri Light" panose="020F0302020204030204" pitchFamily="34" charset="0"/>
              </a:rPr>
              <a:t>	</a:t>
            </a:r>
            <a:r>
              <a:rPr lang="en-US" b="1" dirty="0">
                <a:solidFill>
                  <a:schemeClr val="bg1"/>
                </a:solidFill>
                <a:latin typeface="Calibri Light" panose="020F0302020204030204" pitchFamily="34" charset="0"/>
                <a:cs typeface="Calibri Light" panose="020F0302020204030204" pitchFamily="34" charset="0"/>
                <a:hlinkClick r:id="rId2">
                  <a:extLst>
                    <a:ext uri="{A12FA001-AC4F-418D-AE19-62706E023703}">
                      <ahyp:hlinkClr xmlns:ahyp="http://schemas.microsoft.com/office/drawing/2018/hyperlinkcolor" val="tx"/>
                    </a:ext>
                  </a:extLst>
                </a:hlinkClick>
              </a:rPr>
              <a:t>https://www.gov.uk/find-traineeship</a:t>
            </a:r>
            <a:endParaRPr lang="en-US" b="1" dirty="0">
              <a:solidFill>
                <a:schemeClr val="bg1"/>
              </a:solidFill>
              <a:latin typeface="Calibri Light" panose="020F0302020204030204" pitchFamily="34" charset="0"/>
              <a:cs typeface="Calibri Light" panose="020F0302020204030204" pitchFamily="34" charset="0"/>
            </a:endParaRPr>
          </a:p>
          <a:p>
            <a:pPr marL="0" indent="0">
              <a:buNone/>
            </a:pPr>
            <a:endParaRPr lang="en-GB"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06100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1372" y="267886"/>
            <a:ext cx="9000506" cy="1293028"/>
          </a:xfrm>
        </p:spPr>
        <p:txBody>
          <a:bodyPr>
            <a:normAutofit/>
          </a:bodyPr>
          <a:lstStyle/>
          <a:p>
            <a:pPr algn="l"/>
            <a:r>
              <a:rPr lang="en-GB" sz="3200" dirty="0">
                <a:latin typeface="Calibri" panose="020F0502020204030204" pitchFamily="34" charset="0"/>
              </a:rPr>
              <a:t>How will I make the right decision?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0434829"/>
              </p:ext>
            </p:extLst>
          </p:nvPr>
        </p:nvGraphicFramePr>
        <p:xfrm>
          <a:off x="776287" y="2079321"/>
          <a:ext cx="10639425" cy="35774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648262" y="5805836"/>
            <a:ext cx="7472301" cy="369332"/>
          </a:xfrm>
          <a:prstGeom prst="rect">
            <a:avLst/>
          </a:prstGeom>
          <a:noFill/>
        </p:spPr>
        <p:txBody>
          <a:bodyPr wrap="square" rtlCol="0">
            <a:spAutoFit/>
          </a:bodyPr>
          <a:lstStyle/>
          <a:p>
            <a:r>
              <a:rPr lang="en-GB" b="1" dirty="0">
                <a:solidFill>
                  <a:srgbClr val="FFFF00"/>
                </a:solidFill>
              </a:rPr>
              <a:t>DO YOUR RESEARCH AND APPLY AS EARLY AS POSSIBLE</a:t>
            </a:r>
          </a:p>
        </p:txBody>
      </p:sp>
      <p:sp>
        <p:nvSpPr>
          <p:cNvPr id="3" name="TextBox 2">
            <a:extLst>
              <a:ext uri="{FF2B5EF4-FFF2-40B4-BE49-F238E27FC236}">
                <a16:creationId xmlns:a16="http://schemas.microsoft.com/office/drawing/2014/main" id="{F12E4573-DE49-4108-B76E-0AFAF3C76412}"/>
              </a:ext>
            </a:extLst>
          </p:cNvPr>
          <p:cNvSpPr txBox="1"/>
          <p:nvPr/>
        </p:nvSpPr>
        <p:spPr>
          <a:xfrm>
            <a:off x="223837" y="1376248"/>
            <a:ext cx="11896726" cy="369332"/>
          </a:xfrm>
          <a:prstGeom prst="rect">
            <a:avLst/>
          </a:prstGeom>
          <a:noFill/>
        </p:spPr>
        <p:txBody>
          <a:bodyPr wrap="square" rtlCol="0">
            <a:spAutoFit/>
          </a:bodyPr>
          <a:lstStyle/>
          <a:p>
            <a:pPr algn="ctr"/>
            <a:r>
              <a:rPr lang="en-US" dirty="0">
                <a:solidFill>
                  <a:srgbClr val="FFFF00"/>
                </a:solidFill>
              </a:rPr>
              <a:t>You can apply for more that 1 post-16 option. Make sure you have always a back-up plan</a:t>
            </a:r>
            <a:endParaRPr lang="en-GB" dirty="0">
              <a:solidFill>
                <a:srgbClr val="FFFF00"/>
              </a:solidFill>
            </a:endParaRPr>
          </a:p>
        </p:txBody>
      </p:sp>
    </p:spTree>
    <p:extLst>
      <p:ext uri="{BB962C8B-B14F-4D97-AF65-F5344CB8AC3E}">
        <p14:creationId xmlns:p14="http://schemas.microsoft.com/office/powerpoint/2010/main" val="276295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331204"/>
            <a:ext cx="8610600" cy="1293028"/>
          </a:xfrm>
        </p:spPr>
        <p:txBody>
          <a:bodyPr/>
          <a:lstStyle/>
          <a:p>
            <a:pPr algn="ctr"/>
            <a:r>
              <a:rPr lang="en-GB" dirty="0"/>
              <a:t>Help and guidance</a:t>
            </a:r>
          </a:p>
        </p:txBody>
      </p:sp>
      <p:sp>
        <p:nvSpPr>
          <p:cNvPr id="3" name="Content Placeholder 2"/>
          <p:cNvSpPr>
            <a:spLocks noGrp="1"/>
          </p:cNvSpPr>
          <p:nvPr>
            <p:ph idx="1"/>
          </p:nvPr>
        </p:nvSpPr>
        <p:spPr>
          <a:xfrm>
            <a:off x="360787" y="1566862"/>
            <a:ext cx="11831213" cy="3724275"/>
          </a:xfrm>
        </p:spPr>
        <p:txBody>
          <a:bodyPr>
            <a:normAutofit lnSpcReduction="10000"/>
          </a:bodyPr>
          <a:lstStyle/>
          <a:p>
            <a:r>
              <a:rPr lang="en-GB" dirty="0">
                <a:latin typeface="Calibri Light" panose="020F0302020204030204" pitchFamily="34" charset="0"/>
                <a:cs typeface="Calibri Light" panose="020F0302020204030204" pitchFamily="34" charset="0"/>
              </a:rPr>
              <a:t>Support and advice and guidance is available. You can speak to or contact:</a:t>
            </a:r>
          </a:p>
          <a:p>
            <a:pPr marL="0" indent="0">
              <a:buNone/>
            </a:pPr>
            <a:endParaRPr lang="en-GB" sz="1400" dirty="0">
              <a:latin typeface="Calibri Light" panose="020F0302020204030204" pitchFamily="34" charset="0"/>
              <a:cs typeface="Calibri Light" panose="020F0302020204030204" pitchFamily="34" charset="0"/>
            </a:endParaRPr>
          </a:p>
          <a:p>
            <a:pPr lvl="4"/>
            <a:r>
              <a:rPr lang="en-GB" sz="2200" dirty="0">
                <a:latin typeface="Calibri Light" panose="020F0302020204030204" pitchFamily="34" charset="0"/>
                <a:cs typeface="Calibri Light" panose="020F0302020204030204" pitchFamily="34" charset="0"/>
              </a:rPr>
              <a:t>Your tutor</a:t>
            </a:r>
          </a:p>
          <a:p>
            <a:pPr lvl="4"/>
            <a:r>
              <a:rPr lang="en-GB" sz="2200" dirty="0">
                <a:latin typeface="Calibri Light" panose="020F0302020204030204" pitchFamily="34" charset="0"/>
                <a:cs typeface="Calibri Light" panose="020F0302020204030204" pitchFamily="34" charset="0"/>
              </a:rPr>
              <a:t>Year Leaders</a:t>
            </a:r>
          </a:p>
          <a:p>
            <a:pPr lvl="4"/>
            <a:r>
              <a:rPr lang="en-GB" sz="2200" dirty="0">
                <a:latin typeface="Calibri Light" panose="020F0302020204030204" pitchFamily="34" charset="0"/>
                <a:cs typeface="Calibri Light" panose="020F0302020204030204" pitchFamily="34" charset="0"/>
              </a:rPr>
              <a:t>Pastoral Support</a:t>
            </a:r>
          </a:p>
          <a:p>
            <a:pPr lvl="4"/>
            <a:r>
              <a:rPr lang="en-GB" sz="2200" dirty="0">
                <a:latin typeface="Calibri Light" panose="020F0302020204030204" pitchFamily="34" charset="0"/>
                <a:cs typeface="Calibri Light" panose="020F0302020204030204" pitchFamily="34" charset="0"/>
              </a:rPr>
              <a:t>Subject teacher</a:t>
            </a:r>
          </a:p>
          <a:p>
            <a:pPr lvl="4"/>
            <a:r>
              <a:rPr lang="en-GB" sz="2200" dirty="0">
                <a:latin typeface="Calibri Light" panose="020F0302020204030204" pitchFamily="34" charset="0"/>
                <a:cs typeface="Calibri Light" panose="020F0302020204030204" pitchFamily="34" charset="0"/>
              </a:rPr>
              <a:t>Parents and family members</a:t>
            </a:r>
          </a:p>
          <a:p>
            <a:pPr lvl="4"/>
            <a:r>
              <a:rPr lang="en-GB" sz="2200" dirty="0">
                <a:latin typeface="Calibri Light" panose="020F0302020204030204" pitchFamily="34" charset="0"/>
                <a:cs typeface="Calibri Light" panose="020F0302020204030204" pitchFamily="34" charset="0"/>
              </a:rPr>
              <a:t>Online websites</a:t>
            </a:r>
          </a:p>
          <a:p>
            <a:pPr marL="1828800" lvl="4" indent="0">
              <a:buNone/>
            </a:pPr>
            <a:endParaRPr lang="en-GB" sz="2200" dirty="0">
              <a:latin typeface="Calibri Light" panose="020F0302020204030204" pitchFamily="34" charset="0"/>
              <a:cs typeface="Calibri Light" panose="020F0302020204030204" pitchFamily="34" charset="0"/>
            </a:endParaRPr>
          </a:p>
          <a:p>
            <a:pPr lvl="4"/>
            <a:r>
              <a:rPr lang="en-GB" sz="2200" dirty="0">
                <a:latin typeface="Calibri Light" panose="020F0302020204030204" pitchFamily="34" charset="0"/>
                <a:cs typeface="Calibri Light" panose="020F0302020204030204" pitchFamily="34" charset="0"/>
              </a:rPr>
              <a:t>Mrs Curtis  - Careers Co-ordinator (LRC Office) –  to book a meeting email: </a:t>
            </a:r>
            <a:r>
              <a:rPr lang="en-GB" sz="2200" u="sng" dirty="0">
                <a:latin typeface="Calibri Light" panose="020F0302020204030204" pitchFamily="34" charset="0"/>
                <a:cs typeface="Calibri Light" panose="020F0302020204030204" pitchFamily="34" charset="0"/>
              </a:rPr>
              <a:t>Angela.Curtis@sirharrysmith.cambs.sch.uk</a:t>
            </a:r>
            <a:r>
              <a:rPr lang="en-GB" sz="2400" u="sng" dirty="0">
                <a:latin typeface="Calibri Light" panose="020F0302020204030204" pitchFamily="34" charset="0"/>
                <a:cs typeface="Calibri Light" panose="020F0302020204030204" pitchFamily="34" charset="0"/>
              </a:rPr>
              <a:t> </a:t>
            </a:r>
          </a:p>
        </p:txBody>
      </p:sp>
      <p:sp>
        <p:nvSpPr>
          <p:cNvPr id="4" name="TextBox 3"/>
          <p:cNvSpPr txBox="1"/>
          <p:nvPr/>
        </p:nvSpPr>
        <p:spPr>
          <a:xfrm>
            <a:off x="1136377" y="5418860"/>
            <a:ext cx="9636744" cy="707886"/>
          </a:xfrm>
          <a:prstGeom prst="rect">
            <a:avLst/>
          </a:prstGeom>
          <a:noFill/>
        </p:spPr>
        <p:txBody>
          <a:bodyPr wrap="square" rtlCol="0">
            <a:spAutoFit/>
          </a:bodyPr>
          <a:lstStyle/>
          <a:p>
            <a:pPr algn="ctr"/>
            <a:r>
              <a:rPr lang="en-GB" sz="2000" b="1" dirty="0">
                <a:solidFill>
                  <a:schemeClr val="bg1"/>
                </a:solidFill>
              </a:rPr>
              <a:t>Aim for the HIGHEST LEVEL of qualification you can and match this with the right course</a:t>
            </a:r>
          </a:p>
        </p:txBody>
      </p:sp>
    </p:spTree>
    <p:extLst>
      <p:ext uri="{BB962C8B-B14F-4D97-AF65-F5344CB8AC3E}">
        <p14:creationId xmlns:p14="http://schemas.microsoft.com/office/powerpoint/2010/main" val="493642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8382" y="166177"/>
            <a:ext cx="8610600" cy="1293028"/>
          </a:xfrm>
        </p:spPr>
        <p:txBody>
          <a:bodyPr/>
          <a:lstStyle/>
          <a:p>
            <a:pPr algn="l"/>
            <a:r>
              <a:rPr lang="en-GB" dirty="0">
                <a:latin typeface="Calibri" panose="020F0502020204030204" pitchFamily="34" charset="0"/>
                <a:cs typeface="Calibri" panose="020F0502020204030204" pitchFamily="34" charset="0"/>
              </a:rPr>
              <a:t>How should I prepare?</a:t>
            </a:r>
          </a:p>
        </p:txBody>
      </p:sp>
      <p:sp>
        <p:nvSpPr>
          <p:cNvPr id="3" name="Content Placeholder 2"/>
          <p:cNvSpPr>
            <a:spLocks noGrp="1"/>
          </p:cNvSpPr>
          <p:nvPr>
            <p:ph idx="1"/>
          </p:nvPr>
        </p:nvSpPr>
        <p:spPr>
          <a:xfrm>
            <a:off x="1449811" y="1459205"/>
            <a:ext cx="10820400" cy="2270031"/>
          </a:xfrm>
        </p:spPr>
        <p:txBody>
          <a:bodyPr>
            <a:normAutofit fontScale="25000" lnSpcReduction="20000"/>
          </a:bodyPr>
          <a:lstStyle/>
          <a:p>
            <a:r>
              <a:rPr lang="en-GB" sz="7200" dirty="0">
                <a:latin typeface="Calibri Light" panose="020F0302020204030204" pitchFamily="34" charset="0"/>
                <a:cs typeface="Calibri Light" panose="020F0302020204030204" pitchFamily="34" charset="0"/>
              </a:rPr>
              <a:t>DO YOUR RESEARCH:   The right decision is easier if you are FULLY informed and have done your research.</a:t>
            </a:r>
          </a:p>
          <a:p>
            <a:pPr marL="0" indent="0">
              <a:buNone/>
            </a:pPr>
            <a:endParaRPr lang="en-GB" sz="7200" dirty="0">
              <a:latin typeface="Calibri Light" panose="020F0302020204030204" pitchFamily="34" charset="0"/>
              <a:cs typeface="Calibri Light" panose="020F0302020204030204" pitchFamily="34" charset="0"/>
            </a:endParaRPr>
          </a:p>
          <a:p>
            <a:r>
              <a:rPr lang="en-GB" sz="7200" dirty="0">
                <a:latin typeface="Calibri Light" panose="020F0302020204030204" pitchFamily="34" charset="0"/>
                <a:cs typeface="Calibri Light" panose="020F0302020204030204" pitchFamily="34" charset="0"/>
              </a:rPr>
              <a:t>Take time to look at the options and opportunities available.</a:t>
            </a:r>
          </a:p>
          <a:p>
            <a:pPr marL="0" indent="0">
              <a:buNone/>
            </a:pPr>
            <a:endParaRPr lang="en-GB" sz="7200" dirty="0">
              <a:latin typeface="Calibri Light" panose="020F0302020204030204" pitchFamily="34" charset="0"/>
              <a:cs typeface="Calibri Light" panose="020F0302020204030204" pitchFamily="34" charset="0"/>
            </a:endParaRPr>
          </a:p>
          <a:p>
            <a:r>
              <a:rPr lang="en-GB" sz="7200" dirty="0">
                <a:latin typeface="Calibri Light" panose="020F0302020204030204" pitchFamily="34" charset="0"/>
                <a:cs typeface="Calibri Light" panose="020F0302020204030204" pitchFamily="34" charset="0"/>
              </a:rPr>
              <a:t>Research careers, pathways and options:</a:t>
            </a:r>
          </a:p>
          <a:p>
            <a:pPr lvl="3"/>
            <a:r>
              <a:rPr lang="en-GB" sz="7200" dirty="0">
                <a:latin typeface="Calibri Light" panose="020F0302020204030204" pitchFamily="34" charset="0"/>
                <a:cs typeface="Calibri Light" panose="020F0302020204030204" pitchFamily="34" charset="0"/>
              </a:rPr>
              <a:t>School careers library</a:t>
            </a:r>
          </a:p>
          <a:p>
            <a:pPr lvl="3"/>
            <a:r>
              <a:rPr lang="en-GB" sz="7200" dirty="0">
                <a:latin typeface="Calibri Light" panose="020F0302020204030204" pitchFamily="34" charset="0"/>
                <a:cs typeface="Calibri Light" panose="020F0302020204030204" pitchFamily="34" charset="0"/>
              </a:rPr>
              <a:t>Useful websites listed on Year 11 noticeboard, SHSCC website and in the Library</a:t>
            </a:r>
          </a:p>
          <a:p>
            <a:pPr lvl="3"/>
            <a:r>
              <a:rPr lang="en-GB" sz="7200" dirty="0">
                <a:latin typeface="Calibri Light" panose="020F0302020204030204" pitchFamily="34" charset="0"/>
                <a:cs typeface="Calibri Light" panose="020F0302020204030204" pitchFamily="34" charset="0"/>
              </a:rPr>
              <a:t>National Careers Service website </a:t>
            </a:r>
          </a:p>
          <a:p>
            <a:pPr lvl="3"/>
            <a:r>
              <a:rPr lang="en-GB" sz="7200" dirty="0">
                <a:latin typeface="Calibri Light" panose="020F0302020204030204" pitchFamily="34" charset="0"/>
                <a:cs typeface="Calibri Light" panose="020F0302020204030204" pitchFamily="34" charset="0"/>
              </a:rPr>
              <a:t>Look at prospectuses </a:t>
            </a:r>
          </a:p>
          <a:p>
            <a:pPr lvl="3"/>
            <a:r>
              <a:rPr lang="en-GB" sz="7200" dirty="0">
                <a:latin typeface="Calibri Light" panose="020F0302020204030204" pitchFamily="34" charset="0"/>
                <a:cs typeface="Calibri Light" panose="020F0302020204030204" pitchFamily="34" charset="0"/>
              </a:rPr>
              <a:t>Go to open days</a:t>
            </a:r>
          </a:p>
          <a:p>
            <a:pPr lvl="3"/>
            <a:endParaRPr lang="en-GB" sz="2000" dirty="0">
              <a:latin typeface="Calibri" panose="020F0502020204030204" pitchFamily="34" charset="0"/>
              <a:cs typeface="Calibri" panose="020F0502020204030204" pitchFamily="34" charset="0"/>
            </a:endParaRPr>
          </a:p>
          <a:p>
            <a:pPr marL="1371600" lvl="3" indent="0">
              <a:buNone/>
            </a:pPr>
            <a:endParaRPr lang="en-GB" dirty="0">
              <a:latin typeface="Calibri" panose="020F0502020204030204" pitchFamily="34" charset="0"/>
              <a:cs typeface="Calibri" panose="020F0502020204030204" pitchFamily="34" charset="0"/>
            </a:endParaRPr>
          </a:p>
          <a:p>
            <a:pPr marL="1371600" lvl="3" indent="0">
              <a:buNone/>
            </a:pPr>
            <a:endParaRPr lang="en-GB" sz="800" u="sng" dirty="0"/>
          </a:p>
        </p:txBody>
      </p:sp>
      <p:sp>
        <p:nvSpPr>
          <p:cNvPr id="4" name="TextBox 3"/>
          <p:cNvSpPr txBox="1"/>
          <p:nvPr/>
        </p:nvSpPr>
        <p:spPr>
          <a:xfrm>
            <a:off x="1449811" y="4531340"/>
            <a:ext cx="8677141" cy="243143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Check your performance – know your predicted grades, and know what grades you need to get onto your course or what the apprenticeship provider is asking for</a:t>
            </a:r>
          </a:p>
          <a:p>
            <a:pPr marL="285750" indent="-285750">
              <a:buFont typeface="Arial" panose="020B0604020202020204" pitchFamily="34" charset="0"/>
              <a:buChar char="•"/>
            </a:pPr>
            <a:endParaRPr lang="en-GB" dirty="0">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Talk to parents and family</a:t>
            </a:r>
          </a:p>
          <a:p>
            <a:pPr marL="285750" indent="-285750">
              <a:buFont typeface="Arial" panose="020B0604020202020204" pitchFamily="34" charset="0"/>
              <a:buChar char="•"/>
            </a:pPr>
            <a:endParaRPr lang="en-GB" dirty="0">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GB" dirty="0">
                <a:latin typeface="Calibri Light" panose="020F0302020204030204" pitchFamily="34" charset="0"/>
                <a:cs typeface="Calibri Light" panose="020F0302020204030204" pitchFamily="34" charset="0"/>
              </a:rPr>
              <a:t>Talk to teachers</a:t>
            </a:r>
          </a:p>
          <a:p>
            <a:pPr marL="285750" indent="-285750">
              <a:buFont typeface="Arial" panose="020B0604020202020204" pitchFamily="34" charset="0"/>
              <a:buChar char="•"/>
            </a:pPr>
            <a:endParaRPr lang="en-GB" sz="2200" dirty="0">
              <a:latin typeface="Calibri" panose="020F0502020204030204" pitchFamily="34" charset="0"/>
              <a:cs typeface="Calibri" panose="020F0502020204030204" pitchFamily="34" charset="0"/>
            </a:endParaRPr>
          </a:p>
          <a:p>
            <a:r>
              <a:rPr lang="en-GB" sz="2200" dirty="0"/>
              <a:t> </a:t>
            </a:r>
          </a:p>
        </p:txBody>
      </p:sp>
    </p:spTree>
    <p:extLst>
      <p:ext uri="{BB962C8B-B14F-4D97-AF65-F5344CB8AC3E}">
        <p14:creationId xmlns:p14="http://schemas.microsoft.com/office/powerpoint/2010/main" val="1101235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1576" y="852151"/>
            <a:ext cx="9947855" cy="1303867"/>
          </a:xfrm>
        </p:spPr>
        <p:txBody>
          <a:bodyPr>
            <a:normAutofit/>
          </a:bodyPr>
          <a:lstStyle/>
          <a:p>
            <a:pPr algn="l"/>
            <a:r>
              <a:rPr lang="en-GB" sz="3200" dirty="0">
                <a:latin typeface="Calibri" panose="020F0502020204030204" pitchFamily="34" charset="0"/>
                <a:cs typeface="Calibri" panose="020F0502020204030204" pitchFamily="34" charset="0"/>
              </a:rPr>
              <a:t>Types of qualification:   </a:t>
            </a:r>
            <a:r>
              <a:rPr lang="en-GB" sz="3200" dirty="0" err="1">
                <a:latin typeface="Calibri" panose="020F0502020204030204" pitchFamily="34" charset="0"/>
                <a:cs typeface="Calibri" panose="020F0502020204030204" pitchFamily="34" charset="0"/>
              </a:rPr>
              <a:t>questionS</a:t>
            </a:r>
            <a:r>
              <a:rPr lang="en-GB" sz="3200" dirty="0">
                <a:latin typeface="Calibri" panose="020F0502020204030204" pitchFamily="34" charset="0"/>
                <a:cs typeface="Calibri" panose="020F0502020204030204" pitchFamily="34" charset="0"/>
              </a:rPr>
              <a:t> to ask</a:t>
            </a:r>
          </a:p>
        </p:txBody>
      </p:sp>
      <p:sp>
        <p:nvSpPr>
          <p:cNvPr id="3" name="Text Placeholder 2"/>
          <p:cNvSpPr>
            <a:spLocks noGrp="1"/>
          </p:cNvSpPr>
          <p:nvPr>
            <p:ph type="body" idx="1"/>
          </p:nvPr>
        </p:nvSpPr>
        <p:spPr>
          <a:xfrm>
            <a:off x="1094704" y="5054705"/>
            <a:ext cx="9208394" cy="743321"/>
          </a:xfrm>
        </p:spPr>
        <p:txBody>
          <a:bodyPr/>
          <a:lstStyle/>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endParaRPr lang="en-GB" sz="2000" dirty="0"/>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What qualification I am working at now and what will I achieve by the end of Year 11?</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What grades do I need to get onto the course I want ?</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How will the course help me progress towards the career I want?</a:t>
            </a:r>
          </a:p>
          <a:p>
            <a:pPr marL="342900" indent="-342900">
              <a:buFont typeface="Arial" panose="020B0604020202020204" pitchFamily="34" charset="0"/>
              <a:buChar char="•"/>
            </a:pPr>
            <a:endParaRPr lang="en-GB" sz="1200" dirty="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en-GB" dirty="0">
                <a:latin typeface="Calibri Light" panose="020F0302020204030204" pitchFamily="34" charset="0"/>
                <a:cs typeface="Calibri Light" panose="020F0302020204030204" pitchFamily="34" charset="0"/>
              </a:rPr>
              <a:t>How do I know which type of course will suit my ability and skills?</a:t>
            </a:r>
          </a:p>
          <a:p>
            <a:pPr marL="342900" indent="-342900">
              <a:buFont typeface="Arial" panose="020B0604020202020204" pitchFamily="34" charset="0"/>
              <a:buChar char="•"/>
            </a:pPr>
            <a:endParaRPr lang="en-GB" sz="2000" dirty="0"/>
          </a:p>
        </p:txBody>
      </p:sp>
      <p:sp>
        <p:nvSpPr>
          <p:cNvPr id="6" name="TextBox 5"/>
          <p:cNvSpPr txBox="1"/>
          <p:nvPr/>
        </p:nvSpPr>
        <p:spPr>
          <a:xfrm>
            <a:off x="6072389" y="5909574"/>
            <a:ext cx="5061397" cy="369332"/>
          </a:xfrm>
          <a:prstGeom prst="rect">
            <a:avLst/>
          </a:prstGeom>
          <a:noFill/>
        </p:spPr>
        <p:txBody>
          <a:bodyPr wrap="square" rtlCol="0">
            <a:spAutoFit/>
          </a:bodyPr>
          <a:lstStyle/>
          <a:p>
            <a:r>
              <a:rPr lang="en-GB" b="1" dirty="0">
                <a:solidFill>
                  <a:srgbClr val="FFFF00"/>
                </a:solidFill>
              </a:rPr>
              <a:t>Remember: Every grade at GCSE counts</a:t>
            </a:r>
          </a:p>
        </p:txBody>
      </p:sp>
    </p:spTree>
    <p:extLst>
      <p:ext uri="{BB962C8B-B14F-4D97-AF65-F5344CB8AC3E}">
        <p14:creationId xmlns:p14="http://schemas.microsoft.com/office/powerpoint/2010/main" val="1705845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6834" y="920621"/>
            <a:ext cx="8610600" cy="1293028"/>
          </a:xfrm>
        </p:spPr>
        <p:txBody>
          <a:bodyPr/>
          <a:lstStyle/>
          <a:p>
            <a:pPr algn="l"/>
            <a:r>
              <a:rPr lang="en-GB" b="1" dirty="0"/>
              <a:t>Future focus</a:t>
            </a:r>
          </a:p>
        </p:txBody>
      </p:sp>
      <p:sp>
        <p:nvSpPr>
          <p:cNvPr id="3" name="Content Placeholder 2"/>
          <p:cNvSpPr>
            <a:spLocks noGrp="1"/>
          </p:cNvSpPr>
          <p:nvPr>
            <p:ph idx="1"/>
          </p:nvPr>
        </p:nvSpPr>
        <p:spPr>
          <a:xfrm>
            <a:off x="685800" y="2783051"/>
            <a:ext cx="10820400" cy="3977761"/>
          </a:xfrm>
        </p:spPr>
        <p:txBody>
          <a:bodyPr>
            <a:normAutofit/>
          </a:bodyPr>
          <a:lstStyle/>
          <a:p>
            <a:pPr marL="0" indent="0" algn="ctr">
              <a:buNone/>
            </a:pPr>
            <a:r>
              <a:rPr lang="en-GB" sz="4400" dirty="0">
                <a:latin typeface="Calibri" panose="020F0502020204030204" pitchFamily="34" charset="0"/>
                <a:cs typeface="Calibri" panose="020F0502020204030204" pitchFamily="34" charset="0"/>
              </a:rPr>
              <a:t> </a:t>
            </a:r>
            <a:r>
              <a:rPr lang="en-GB" sz="3600" dirty="0">
                <a:latin typeface="Calibri" panose="020F0502020204030204" pitchFamily="34" charset="0"/>
                <a:cs typeface="Calibri" panose="020F0502020204030204" pitchFamily="34" charset="0"/>
              </a:rPr>
              <a:t>…. The more you know about yourself, and what options are available, the more likely you are to succeed in your future career</a:t>
            </a:r>
          </a:p>
          <a:p>
            <a:pPr marL="0" indent="0" algn="ctr">
              <a:buNone/>
            </a:pPr>
            <a:endParaRPr lang="en-GB" sz="4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54935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752137"/>
            <a:ext cx="8610600" cy="1293028"/>
          </a:xfrm>
        </p:spPr>
        <p:txBody>
          <a:bodyPr/>
          <a:lstStyle/>
          <a:p>
            <a:pPr algn="l"/>
            <a:r>
              <a:rPr lang="en-GB" dirty="0">
                <a:latin typeface="Calibri" panose="020F0502020204030204" pitchFamily="34" charset="0"/>
                <a:cs typeface="Calibri" panose="020F0502020204030204" pitchFamily="34" charset="0"/>
              </a:rPr>
              <a:t>Remember: </a:t>
            </a:r>
            <a:r>
              <a:rPr lang="en-GB" dirty="0" err="1">
                <a:latin typeface="Calibri" panose="020F0502020204030204" pitchFamily="34" charset="0"/>
                <a:cs typeface="Calibri" panose="020F0502020204030204" pitchFamily="34" charset="0"/>
              </a:rPr>
              <a:t>gcse</a:t>
            </a:r>
            <a:r>
              <a:rPr lang="en-GB" dirty="0">
                <a:latin typeface="Calibri" panose="020F0502020204030204" pitchFamily="34" charset="0"/>
                <a:cs typeface="Calibri" panose="020F0502020204030204" pitchFamily="34" charset="0"/>
              </a:rPr>
              <a:t> grades matter!</a:t>
            </a:r>
          </a:p>
        </p:txBody>
      </p:sp>
      <p:sp>
        <p:nvSpPr>
          <p:cNvPr id="3" name="Content Placeholder 2"/>
          <p:cNvSpPr>
            <a:spLocks noGrp="1"/>
          </p:cNvSpPr>
          <p:nvPr>
            <p:ph idx="1"/>
          </p:nvPr>
        </p:nvSpPr>
        <p:spPr>
          <a:xfrm>
            <a:off x="595648" y="2310469"/>
            <a:ext cx="10820400" cy="4024125"/>
          </a:xfrm>
        </p:spPr>
        <p:txBody>
          <a:bodyPr>
            <a:normAutofit fontScale="92500" lnSpcReduction="20000"/>
          </a:bodyPr>
          <a:lstStyle/>
          <a:p>
            <a:r>
              <a:rPr lang="en-GB" sz="3000" dirty="0">
                <a:latin typeface="Calibri Light" panose="020F0302020204030204" pitchFamily="34" charset="0"/>
                <a:cs typeface="Calibri Light" panose="020F0302020204030204" pitchFamily="34" charset="0"/>
              </a:rPr>
              <a:t>On average, people with 5 GCSEs at grade 4 or above </a:t>
            </a:r>
            <a:r>
              <a:rPr lang="en-GB" sz="3000" b="1" dirty="0">
                <a:latin typeface="Calibri Light" panose="020F0302020204030204" pitchFamily="34" charset="0"/>
                <a:cs typeface="Calibri Light" panose="020F0302020204030204" pitchFamily="34" charset="0"/>
              </a:rPr>
              <a:t>earn 7% more an hour</a:t>
            </a:r>
            <a:r>
              <a:rPr lang="en-GB" sz="3000" dirty="0">
                <a:latin typeface="Calibri Light" panose="020F0302020204030204" pitchFamily="34" charset="0"/>
                <a:cs typeface="Calibri Light" panose="020F0302020204030204" pitchFamily="34" charset="0"/>
              </a:rPr>
              <a:t> than those with grades below</a:t>
            </a:r>
          </a:p>
          <a:p>
            <a:endParaRPr lang="en-GB" sz="1900" dirty="0">
              <a:latin typeface="Calibri Light" panose="020F0302020204030204" pitchFamily="34" charset="0"/>
              <a:cs typeface="Calibri Light" panose="020F0302020204030204" pitchFamily="34" charset="0"/>
            </a:endParaRPr>
          </a:p>
          <a:p>
            <a:r>
              <a:rPr lang="en-GB" sz="3000" b="1" dirty="0">
                <a:latin typeface="Calibri Light" panose="020F0302020204030204" pitchFamily="34" charset="0"/>
                <a:cs typeface="Calibri Light" panose="020F0302020204030204" pitchFamily="34" charset="0"/>
              </a:rPr>
              <a:t>25% </a:t>
            </a:r>
            <a:r>
              <a:rPr lang="en-GB" sz="3000" dirty="0">
                <a:latin typeface="Calibri Light" panose="020F0302020204030204" pitchFamily="34" charset="0"/>
                <a:cs typeface="Calibri Light" panose="020F0302020204030204" pitchFamily="34" charset="0"/>
              </a:rPr>
              <a:t>of young adults without grade 4s at GCSE are </a:t>
            </a:r>
            <a:r>
              <a:rPr lang="en-GB" sz="3000" b="1" dirty="0">
                <a:latin typeface="Calibri Light" panose="020F0302020204030204" pitchFamily="34" charset="0"/>
                <a:cs typeface="Calibri Light" panose="020F0302020204030204" pitchFamily="34" charset="0"/>
              </a:rPr>
              <a:t>unemployed </a:t>
            </a:r>
            <a:r>
              <a:rPr lang="en-GB" sz="3000" dirty="0">
                <a:latin typeface="Calibri Light" panose="020F0302020204030204" pitchFamily="34" charset="0"/>
                <a:cs typeface="Calibri Light" panose="020F0302020204030204" pitchFamily="34" charset="0"/>
              </a:rPr>
              <a:t>(compared to just 16% of those with grades above)</a:t>
            </a:r>
          </a:p>
          <a:p>
            <a:endParaRPr lang="en-GB" sz="1900" dirty="0">
              <a:latin typeface="Calibri Light" panose="020F0302020204030204" pitchFamily="34" charset="0"/>
              <a:cs typeface="Calibri Light" panose="020F0302020204030204" pitchFamily="34" charset="0"/>
            </a:endParaRPr>
          </a:p>
          <a:p>
            <a:pPr algn="ctr"/>
            <a:r>
              <a:rPr lang="en-GB" sz="3000" b="1" dirty="0">
                <a:latin typeface="Calibri Light" panose="020F0302020204030204" pitchFamily="34" charset="0"/>
                <a:cs typeface="Calibri Light" panose="020F0302020204030204" pitchFamily="34" charset="0"/>
              </a:rPr>
              <a:t>THE BETTER YOUR GCSE GRADES, THE MORE LIKELY YOU ARE TO FIND WORK AND THE BETTER YOU’LL BE PAID</a:t>
            </a:r>
          </a:p>
          <a:p>
            <a:pPr marL="0" indent="0">
              <a:buNone/>
            </a:pPr>
            <a:endParaRPr lang="en-GB" dirty="0"/>
          </a:p>
          <a:p>
            <a:pPr marL="0" indent="0" algn="just">
              <a:buNone/>
            </a:pPr>
            <a:r>
              <a:rPr lang="en-GB" dirty="0"/>
              <a:t>									</a:t>
            </a:r>
          </a:p>
          <a:p>
            <a:pPr marL="0" indent="0" algn="just">
              <a:buNone/>
            </a:pPr>
            <a:r>
              <a:rPr lang="en-GB" dirty="0"/>
              <a:t>*2010 study</a:t>
            </a:r>
          </a:p>
        </p:txBody>
      </p:sp>
    </p:spTree>
    <p:extLst>
      <p:ext uri="{BB962C8B-B14F-4D97-AF65-F5344CB8AC3E}">
        <p14:creationId xmlns:p14="http://schemas.microsoft.com/office/powerpoint/2010/main" val="2738079825"/>
      </p:ext>
    </p:extLst>
  </p:cSld>
  <p:clrMapOvr>
    <a:masterClrMapping/>
  </p:clrMapOvr>
</p:sld>
</file>

<file path=ppt/theme/theme1.xml><?xml version="1.0" encoding="utf-8"?>
<a:theme xmlns:a="http://schemas.openxmlformats.org/drawingml/2006/main" name="Vapor Trail">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2223</TotalTime>
  <Words>1598</Words>
  <Application>Microsoft Office PowerPoint</Application>
  <PresentationFormat>Widescreen</PresentationFormat>
  <Paragraphs>149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Century Gothic</vt:lpstr>
      <vt:lpstr>Wingdings</vt:lpstr>
      <vt:lpstr>Vapor Trail</vt:lpstr>
      <vt:lpstr>Exploring post-16 Options</vt:lpstr>
      <vt:lpstr>RULES ABOUT PATHWAYS AFTER Year 11?</vt:lpstr>
      <vt:lpstr>What are your Options?</vt:lpstr>
      <vt:lpstr>Qualification Levels</vt:lpstr>
      <vt:lpstr>PowerPoint Presentation</vt:lpstr>
      <vt:lpstr>A LEVELS</vt:lpstr>
      <vt:lpstr>BTEC QUALIFICATIONS</vt:lpstr>
      <vt:lpstr>PowerPoint Presentation</vt:lpstr>
      <vt:lpstr>VOCATIONAL AND TECHNICAL QUALIFICATIONS</vt:lpstr>
      <vt:lpstr>Apprenticeships</vt:lpstr>
      <vt:lpstr>Traineeships</vt:lpstr>
      <vt:lpstr>How will I make the right decision?</vt:lpstr>
      <vt:lpstr>Help and guidance</vt:lpstr>
      <vt:lpstr>How should I prepare?</vt:lpstr>
      <vt:lpstr>Types of qualification:   questionS to ask</vt:lpstr>
      <vt:lpstr>Future focus</vt:lpstr>
      <vt:lpstr>Remember: gcse grades matter!</vt:lpstr>
    </vt:vector>
  </TitlesOfParts>
  <Company>Cambridge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Fair</dc:title>
  <dc:creator>Cooper, Terence Mr</dc:creator>
  <cp:lastModifiedBy>Kirsty Williams</cp:lastModifiedBy>
  <cp:revision>78</cp:revision>
  <cp:lastPrinted>2021-10-12T10:48:19Z</cp:lastPrinted>
  <dcterms:created xsi:type="dcterms:W3CDTF">2015-05-22T09:30:27Z</dcterms:created>
  <dcterms:modified xsi:type="dcterms:W3CDTF">2023-07-06T13:43:16Z</dcterms:modified>
</cp:coreProperties>
</file>