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</p:sldMasterIdLst>
  <p:notesMasterIdLst>
    <p:notesMasterId r:id="rId4"/>
  </p:notesMasterIdLst>
  <p:handoutMasterIdLst>
    <p:handoutMasterId r:id="rId5"/>
  </p:handoutMasterIdLst>
  <p:sldIdLst>
    <p:sldId id="273" r:id="rId2"/>
    <p:sldId id="292" r:id="rId3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21B70A37-FBF1-4BBE-8E85-4976F7DBD8E2}">
          <p14:sldIdLst>
            <p14:sldId id="273"/>
          </p14:sldIdLst>
        </p14:section>
        <p14:section name="Drawing and collecting" id="{F65C897F-F034-43B1-8A4D-7FBC78C70746}">
          <p14:sldIdLst>
            <p14:sldId id="29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638EC-5B06-4812-8F0D-744595E92DE4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9750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33191-54CD-4518-9475-ED7A02D86A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1098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2C9728-73E7-40BC-BCFB-DAA97F6EFBA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30585-8761-4F15-9183-6CA2496A66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743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14350" y="1945591"/>
            <a:ext cx="5829300" cy="116542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514350" y="6186214"/>
            <a:ext cx="5829300" cy="116542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514350" y="2144681"/>
            <a:ext cx="5829300" cy="39624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5426085" y="5932367"/>
            <a:ext cx="685800" cy="13208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1502" y="2068767"/>
            <a:ext cx="5694998" cy="4385056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48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1789" y="6339840"/>
            <a:ext cx="4438841" cy="1545336"/>
          </a:xfrm>
        </p:spPr>
        <p:txBody>
          <a:bodyPr>
            <a:normAutofit/>
          </a:bodyPr>
          <a:lstStyle>
            <a:lvl1pPr marL="0" indent="0" algn="l">
              <a:buNone/>
              <a:defRPr sz="1350" b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4" y="9060690"/>
            <a:ext cx="3559302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33210" y="6105948"/>
            <a:ext cx="671551" cy="924560"/>
          </a:xfrm>
        </p:spPr>
        <p:txBody>
          <a:bodyPr/>
          <a:lstStyle>
            <a:lvl1pPr>
              <a:defRPr sz="2100" b="1"/>
            </a:lvl1pPr>
          </a:lstStyle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853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103762"/>
            <a:ext cx="6858000" cy="2802237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009" y="1769872"/>
            <a:ext cx="5220653" cy="508508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248" y="7251192"/>
            <a:ext cx="5092065" cy="1540933"/>
          </a:xfrm>
        </p:spPr>
        <p:txBody>
          <a:bodyPr anchor="t">
            <a:normAutofit/>
          </a:bodyPr>
          <a:lstStyle>
            <a:lvl1pPr marL="0" indent="0">
              <a:buNone/>
              <a:defRPr sz="1350" b="0">
                <a:solidFill>
                  <a:schemeClr val="accent1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33938" y="9060690"/>
            <a:ext cx="1487424" cy="52740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27074" y="9060689"/>
            <a:ext cx="3559302" cy="52740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475397" y="3510900"/>
            <a:ext cx="685800" cy="13208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088" y="3623543"/>
            <a:ext cx="668418" cy="1040480"/>
          </a:xfrm>
        </p:spPr>
        <p:txBody>
          <a:bodyPr/>
          <a:lstStyle>
            <a:lvl1pPr>
              <a:defRPr sz="2100"/>
            </a:lvl1pPr>
          </a:lstStyle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04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3169920"/>
            <a:ext cx="2743200" cy="57454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94164" y="3169920"/>
            <a:ext cx="2743200" cy="57454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489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2958592"/>
            <a:ext cx="2743200" cy="92456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3962400"/>
            <a:ext cx="2743200" cy="47548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15595" y="2958592"/>
            <a:ext cx="2743200" cy="92456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15595" y="3962400"/>
            <a:ext cx="2743200" cy="47548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990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42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446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670854" y="2"/>
            <a:ext cx="2187146" cy="9905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173" y="990600"/>
            <a:ext cx="1800225" cy="2509520"/>
          </a:xfrm>
        </p:spPr>
        <p:txBody>
          <a:bodyPr anchor="b">
            <a:normAutofit/>
          </a:bodyPr>
          <a:lstStyle>
            <a:lvl1pPr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990600"/>
            <a:ext cx="3775329" cy="7251192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9173" y="3500120"/>
            <a:ext cx="1800225" cy="4754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13">
                <a:solidFill>
                  <a:schemeClr val="accent1">
                    <a:lumMod val="5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6391998" y="9035373"/>
            <a:ext cx="294894" cy="567944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016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70854" y="2"/>
            <a:ext cx="2187146" cy="9905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173" y="990600"/>
            <a:ext cx="1800225" cy="2509520"/>
          </a:xfrm>
        </p:spPr>
        <p:txBody>
          <a:bodyPr anchor="b">
            <a:normAutofit/>
          </a:bodyPr>
          <a:lstStyle>
            <a:lvl1pPr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4670854" cy="9906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9173" y="3500120"/>
            <a:ext cx="1800225" cy="4754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13">
                <a:solidFill>
                  <a:schemeClr val="accent1">
                    <a:lumMod val="5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6391998" y="9035373"/>
            <a:ext cx="294894" cy="567944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035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150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770467"/>
            <a:ext cx="1435894" cy="8144933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0076" y="770467"/>
            <a:ext cx="4221956" cy="81449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677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6391998" y="9035373"/>
            <a:ext cx="294894" cy="567944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700024"/>
            <a:ext cx="5829300" cy="2324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3064256"/>
            <a:ext cx="5829300" cy="5851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494276" y="9060690"/>
            <a:ext cx="1841373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9060690"/>
            <a:ext cx="355930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62510" y="9060690"/>
            <a:ext cx="36004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 b="1" spc="-53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816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15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subjects/z6hs34j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>
          <a:xfrm>
            <a:off x="818147" y="607644"/>
            <a:ext cx="5269831" cy="765912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bg1">
                    <a:lumMod val="65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Year 9 transitional work </a:t>
            </a:r>
            <a:r>
              <a:rPr lang="en-GB" sz="2800" dirty="0">
                <a:solidFill>
                  <a:schemeClr val="bg1">
                    <a:lumMod val="65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for</a:t>
            </a:r>
          </a:p>
          <a:p>
            <a:endParaRPr lang="en-GB" sz="3600" b="1" dirty="0" smtClean="0">
              <a:solidFill>
                <a:schemeClr val="bg1">
                  <a:lumMod val="65000"/>
                </a:schemeClr>
              </a:solidFill>
              <a:latin typeface="3ds" panose="02000503020000020004" pitchFamily="2" charset="0"/>
            </a:endParaRPr>
          </a:p>
          <a:p>
            <a:r>
              <a:rPr lang="en-GB" sz="28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endParaRPr lang="en-GB" sz="2800" dirty="0">
              <a:solidFill>
                <a:schemeClr val="bg1">
                  <a:lumMod val="65000"/>
                </a:schemeClr>
              </a:solidFill>
            </a:endParaRPr>
          </a:p>
          <a:p>
            <a:pPr lvl="6" algn="l"/>
            <a:endParaRPr lang="en-GB" sz="3400" b="1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BD2F3D-767E-4FD2-8A83-4C0AF13FA48C}"/>
              </a:ext>
            </a:extLst>
          </p:cNvPr>
          <p:cNvSpPr/>
          <p:nvPr/>
        </p:nvSpPr>
        <p:spPr>
          <a:xfrm>
            <a:off x="3982452" y="8915400"/>
            <a:ext cx="2105526" cy="6497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See the source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2501900"/>
            <a:ext cx="5865049" cy="1727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4100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4">
            <a:extLst>
              <a:ext uri="{FF2B5EF4-FFF2-40B4-BE49-F238E27FC236}">
                <a16:creationId xmlns:a16="http://schemas.microsoft.com/office/drawing/2014/main" id="{497C4140-99E6-43DD-A4DD-C51C547E719B}"/>
              </a:ext>
            </a:extLst>
          </p:cNvPr>
          <p:cNvSpPr txBox="1">
            <a:spLocks/>
          </p:cNvSpPr>
          <p:nvPr/>
        </p:nvSpPr>
        <p:spPr>
          <a:xfrm>
            <a:off x="1448542" y="6469777"/>
            <a:ext cx="4427871" cy="2921873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800">
                <a:solidFill>
                  <a:srgbClr val="000000"/>
                </a:solidFill>
              </a:defRPr>
            </a:pPr>
            <a:endParaRPr lang="en-GB" sz="1800" dirty="0">
              <a:solidFill>
                <a:srgbClr val="747474"/>
              </a:solidFill>
            </a:endParaRPr>
          </a:p>
          <a:p>
            <a:pPr>
              <a:defRPr sz="1800">
                <a:solidFill>
                  <a:srgbClr val="000000"/>
                </a:solidFill>
              </a:defRPr>
            </a:pPr>
            <a:endParaRPr lang="en-GB" sz="1800" dirty="0">
              <a:solidFill>
                <a:srgbClr val="747474"/>
              </a:solidFill>
            </a:endParaRPr>
          </a:p>
        </p:txBody>
      </p:sp>
      <p:sp>
        <p:nvSpPr>
          <p:cNvPr id="5" name="Shape 35">
            <a:extLst>
              <a:ext uri="{FF2B5EF4-FFF2-40B4-BE49-F238E27FC236}">
                <a16:creationId xmlns:a16="http://schemas.microsoft.com/office/drawing/2014/main" id="{A705837E-B99F-4D01-98F3-F072480F6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21385" y="8390121"/>
            <a:ext cx="27051" cy="584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vert="horz" wrap="none" lIns="0" tIns="0" rIns="0" bIns="0" rtlCol="0" anchor="ctr">
            <a:spAutoFit/>
          </a:bodyPr>
          <a:lstStyle>
            <a:lvl1pPr defTabSz="173294">
              <a:defRPr sz="38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 lvl="0"/>
            <a:fld id="{86CB4B4D-7CA3-9044-876B-883B54F8677D}" type="slidenum">
              <a:t>2</a:t>
            </a:fld>
            <a:endParaRPr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CF87DF0-123B-4F05-9A1A-1DED845BE1A5}"/>
              </a:ext>
            </a:extLst>
          </p:cNvPr>
          <p:cNvCxnSpPr>
            <a:cxnSpLocks/>
          </p:cNvCxnSpPr>
          <p:nvPr/>
        </p:nvCxnSpPr>
        <p:spPr>
          <a:xfrm>
            <a:off x="0" y="5346774"/>
            <a:ext cx="685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72306" y="231843"/>
            <a:ext cx="6357094" cy="864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Welcome, in </a:t>
            </a:r>
            <a:r>
              <a:rPr lang="en-GB" dirty="0"/>
              <a:t>year 10, we will look at practical skills such as creating </a:t>
            </a:r>
            <a:r>
              <a:rPr lang="en-GB" dirty="0" smtClean="0"/>
              <a:t>your own designs</a:t>
            </a:r>
            <a:r>
              <a:rPr lang="en-GB" dirty="0"/>
              <a:t>, working with materials, exploring the physical constraints and the mechanical properties. </a:t>
            </a:r>
          </a:p>
          <a:p>
            <a:r>
              <a:rPr lang="en-GB" dirty="0"/>
              <a:t>We will also explore the </a:t>
            </a:r>
            <a:r>
              <a:rPr lang="en-GB" dirty="0" smtClean="0"/>
              <a:t>theoretical elements , </a:t>
            </a:r>
            <a:r>
              <a:rPr lang="en-GB" dirty="0"/>
              <a:t>production methods and </a:t>
            </a:r>
            <a:r>
              <a:rPr lang="en-GB" dirty="0" smtClean="0"/>
              <a:t>uses.  We will </a:t>
            </a:r>
            <a:r>
              <a:rPr lang="en-GB" dirty="0"/>
              <a:t>move onto environmental, cultural and social aspects off design. </a:t>
            </a:r>
            <a:endParaRPr lang="en-GB" dirty="0" smtClean="0"/>
          </a:p>
          <a:p>
            <a:endParaRPr lang="en-GB" b="1" dirty="0">
              <a:latin typeface="3ds" panose="02000503020000020004" pitchFamily="2" charset="0"/>
            </a:endParaRPr>
          </a:p>
          <a:p>
            <a:r>
              <a:rPr lang="en-GB" b="1" dirty="0" smtClean="0">
                <a:latin typeface="3ds" panose="02000503020000020004" pitchFamily="2" charset="0"/>
              </a:rPr>
              <a:t>Context</a:t>
            </a:r>
          </a:p>
          <a:p>
            <a:r>
              <a:rPr lang="en-GB" dirty="0" smtClean="0">
                <a:latin typeface="3ds" panose="02000503020000020004" pitchFamily="2" charset="0"/>
              </a:rPr>
              <a:t>Environmental issues are now at the forefront of design.  The materials we use has a huge impact on sustainability and life cycles of products.  Designers must be aware of the ecological footprint of products and the manufacturing techniques used to get the product to market.</a:t>
            </a:r>
          </a:p>
          <a:p>
            <a:endParaRPr lang="en-GB" b="1" dirty="0">
              <a:latin typeface="3ds" panose="02000503020000020004" pitchFamily="2" charset="0"/>
            </a:endParaRPr>
          </a:p>
          <a:p>
            <a:r>
              <a:rPr lang="en-GB" b="1" dirty="0" smtClean="0">
                <a:latin typeface="3ds" panose="02000503020000020004" pitchFamily="2" charset="0"/>
              </a:rPr>
              <a:t>Research: </a:t>
            </a:r>
          </a:p>
          <a:p>
            <a:r>
              <a:rPr lang="en-GB" dirty="0" smtClean="0">
                <a:latin typeface="3ds" panose="02000503020000020004" pitchFamily="2" charset="0"/>
              </a:rPr>
              <a:t>We would like you to research the six R’s, what does it mean and how would that impact on your designs.</a:t>
            </a:r>
            <a:endParaRPr lang="en-GB" sz="1600" dirty="0" smtClean="0">
              <a:latin typeface="3ds" panose="02000503020000020004" pitchFamily="2" charset="0"/>
            </a:endParaRPr>
          </a:p>
          <a:p>
            <a:endParaRPr lang="en-GB" sz="1600" dirty="0">
              <a:latin typeface="3ds" panose="02000503020000020004" pitchFamily="2" charset="0"/>
            </a:endParaRPr>
          </a:p>
          <a:p>
            <a:r>
              <a:rPr lang="en-GB" b="1" dirty="0" smtClean="0">
                <a:latin typeface="3ds" panose="02000503020000020004" pitchFamily="2" charset="0"/>
              </a:rPr>
              <a:t>Production:</a:t>
            </a:r>
          </a:p>
          <a:p>
            <a:r>
              <a:rPr lang="en-GB" dirty="0" smtClean="0"/>
              <a:t>From your research on </a:t>
            </a:r>
            <a:r>
              <a:rPr lang="en-GB" dirty="0"/>
              <a:t>the 6 R’s and create a poster or fact </a:t>
            </a:r>
            <a:r>
              <a:rPr lang="en-GB" dirty="0" smtClean="0"/>
              <a:t>file</a:t>
            </a:r>
            <a:r>
              <a:rPr lang="en-GB" dirty="0"/>
              <a:t> </a:t>
            </a:r>
            <a:r>
              <a:rPr lang="en-GB" dirty="0" smtClean="0"/>
              <a:t>explaining to others what it means and how it impacts on society.</a:t>
            </a:r>
          </a:p>
          <a:p>
            <a:endParaRPr lang="en-GB" dirty="0"/>
          </a:p>
          <a:p>
            <a:r>
              <a:rPr lang="en-GB" dirty="0" smtClean="0"/>
              <a:t>Extension task</a:t>
            </a:r>
          </a:p>
          <a:p>
            <a:r>
              <a:rPr lang="en-GB" dirty="0" smtClean="0"/>
              <a:t>Log </a:t>
            </a:r>
            <a:r>
              <a:rPr lang="en-GB" dirty="0" smtClean="0"/>
              <a:t>onto BBC Bite size, watch the video clip and try answering some of the quizzes.</a:t>
            </a:r>
          </a:p>
          <a:p>
            <a:r>
              <a:rPr lang="en-GB" dirty="0" smtClean="0">
                <a:latin typeface="3ds" panose="02000503020000020004" pitchFamily="2" charset="0"/>
              </a:rPr>
              <a:t>Websites to help</a:t>
            </a:r>
          </a:p>
          <a:p>
            <a:r>
              <a:rPr lang="en-GB" u="sng" dirty="0">
                <a:hlinkClick r:id="rId2"/>
              </a:rPr>
              <a:t>https://www.bbc.co.uk/bitesize/subjects/z6hs34j</a:t>
            </a:r>
            <a:r>
              <a:rPr lang="en-GB" dirty="0"/>
              <a:t> 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9" name="AutoShape 2" descr="Interior design moodboard by Laure Bdt Dbn on Dribbble"/>
          <p:cNvSpPr>
            <a:spLocks noChangeAspect="1" noChangeArrowheads="1"/>
          </p:cNvSpPr>
          <p:nvPr/>
        </p:nvSpPr>
        <p:spPr bwMode="auto">
          <a:xfrm>
            <a:off x="155574" y="-144463"/>
            <a:ext cx="1292967" cy="129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209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3799</TotalTime>
  <Words>194</Words>
  <Application>Microsoft Office PowerPoint</Application>
  <PresentationFormat>A4 Paper (210x297 mm)</PresentationFormat>
  <Paragraphs>26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Adobe Gothic Std B</vt:lpstr>
      <vt:lpstr>3ds</vt:lpstr>
      <vt:lpstr>Arial</vt:lpstr>
      <vt:lpstr>Calibri</vt:lpstr>
      <vt:lpstr>Helvetica Neue</vt:lpstr>
      <vt:lpstr>Rockwell</vt:lpstr>
      <vt:lpstr>Rockwell Condensed</vt:lpstr>
      <vt:lpstr>Wingdings</vt:lpstr>
      <vt:lpstr>Wood Type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 Teare</dc:creator>
  <cp:lastModifiedBy>Paula Coggan</cp:lastModifiedBy>
  <cp:revision>67</cp:revision>
  <cp:lastPrinted>2017-10-02T10:10:24Z</cp:lastPrinted>
  <dcterms:created xsi:type="dcterms:W3CDTF">2017-09-07T22:27:07Z</dcterms:created>
  <dcterms:modified xsi:type="dcterms:W3CDTF">2020-06-12T14:07:27Z</dcterms:modified>
</cp:coreProperties>
</file>