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8"/>
  </p:notesMasterIdLst>
  <p:sldIdLst>
    <p:sldId id="281" r:id="rId5"/>
    <p:sldId id="282" r:id="rId6"/>
    <p:sldId id="283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CE9"/>
    <a:srgbClr val="201A3C"/>
    <a:srgbClr val="F49100"/>
    <a:srgbClr val="CC0099"/>
    <a:srgbClr val="D03E82"/>
    <a:srgbClr val="FFCC00"/>
    <a:srgbClr val="007174"/>
    <a:srgbClr val="009A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5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2C3093-8D87-406F-B46D-69C6C8508F13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475155-CBA4-40E1-987D-7FD148655A8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33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221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217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108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380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238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383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251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556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491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062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A978C-FF08-4076-B5AB-2AE64C16DA6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072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4A978C-FF08-4076-B5AB-2AE64C16DA64}" type="datetimeFigureOut">
              <a:rPr lang="en-GB" smtClean="0"/>
              <a:t>02/09/2026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27E8F-E7F9-446E-A1ED-E76F110C3F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224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12" Type="http://schemas.openxmlformats.org/officeDocument/2006/relationships/image" Target="../media/image1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4.svg"/><Relationship Id="rId5" Type="http://schemas.openxmlformats.org/officeDocument/2006/relationships/image" Target="../media/image12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6.png"/><Relationship Id="rId5" Type="http://schemas.openxmlformats.org/officeDocument/2006/relationships/image" Target="../media/image4.svg"/><Relationship Id="rId10" Type="http://schemas.openxmlformats.org/officeDocument/2006/relationships/image" Target="../media/image15.pn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 descr="A blank weekly planner&#10;&#10;AI-generated content may be incorrect.">
            <a:extLst>
              <a:ext uri="{FF2B5EF4-FFF2-40B4-BE49-F238E27FC236}">
                <a16:creationId xmlns:a16="http://schemas.microsoft.com/office/drawing/2014/main" id="{962AAB03-357E-4AA6-FF40-CCBC0B9287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" y="0"/>
            <a:ext cx="9906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B3A9492-EC34-52CB-9144-09588044E719}"/>
              </a:ext>
            </a:extLst>
          </p:cNvPr>
          <p:cNvSpPr txBox="1"/>
          <p:nvPr/>
        </p:nvSpPr>
        <p:spPr>
          <a:xfrm>
            <a:off x="5155427" y="5853485"/>
            <a:ext cx="3113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>
                <a:solidFill>
                  <a:srgbClr val="F49100"/>
                </a:solidFill>
                <a:latin typeface="Campaign Thin" panose="02000000000000000000" pitchFamily="50" charset="0"/>
              </a:rPr>
              <a:t>Our hot and cold grab &amp; go selection alongside soup of the day and filled jacket potatoes</a:t>
            </a: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C0C971CA-DF83-F634-06C9-410AA0A916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67" y="5804684"/>
            <a:ext cx="313547" cy="3017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6C4B7FD-063F-59A9-E0CF-5EBD33E3B303}"/>
              </a:ext>
            </a:extLst>
          </p:cNvPr>
          <p:cNvSpPr txBox="1"/>
          <p:nvPr/>
        </p:nvSpPr>
        <p:spPr>
          <a:xfrm>
            <a:off x="3159944" y="6154767"/>
            <a:ext cx="1615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00" b="1">
                <a:solidFill>
                  <a:srgbClr val="F49100"/>
                </a:solidFill>
                <a:latin typeface="Campaign Thin" panose="02000000000000000000" pitchFamily="50" charset="0"/>
              </a:rPr>
              <a:t>Added plant protein</a:t>
            </a:r>
            <a:endParaRPr kumimoji="0" lang="en-GB" sz="1000" b="1" u="none" strike="noStrike" kern="1200" cap="none" spc="0" normalizeH="0" baseline="0" noProof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A94858-8966-65DB-0BED-FC4ACC60EDF5}"/>
              </a:ext>
            </a:extLst>
          </p:cNvPr>
          <p:cNvSpPr txBox="1"/>
          <p:nvPr/>
        </p:nvSpPr>
        <p:spPr>
          <a:xfrm>
            <a:off x="3265308" y="5826115"/>
            <a:ext cx="126407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</a:rPr>
              <a:t>Vegan option</a:t>
            </a:r>
          </a:p>
        </p:txBody>
      </p:sp>
      <p:sp>
        <p:nvSpPr>
          <p:cNvPr id="10" name="Freeform 23">
            <a:extLst>
              <a:ext uri="{FF2B5EF4-FFF2-40B4-BE49-F238E27FC236}">
                <a16:creationId xmlns:a16="http://schemas.microsoft.com/office/drawing/2014/main" id="{6ECDBFDD-53A9-0872-4ABB-7E8A2FDE09A9}"/>
              </a:ext>
            </a:extLst>
          </p:cNvPr>
          <p:cNvSpPr/>
          <p:nvPr/>
        </p:nvSpPr>
        <p:spPr>
          <a:xfrm>
            <a:off x="3007459" y="6451064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0DC589-4C8A-0EA7-F990-BFD3B77801EA}"/>
              </a:ext>
            </a:extLst>
          </p:cNvPr>
          <p:cNvSpPr txBox="1"/>
          <p:nvPr/>
        </p:nvSpPr>
        <p:spPr>
          <a:xfrm>
            <a:off x="3003511" y="6506128"/>
            <a:ext cx="19494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</a:rPr>
              <a:t>S</a:t>
            </a:r>
            <a:r>
              <a:rPr lang="en-GB" sz="1000" b="1" err="1">
                <a:solidFill>
                  <a:srgbClr val="F49100"/>
                </a:solidFill>
                <a:latin typeface="Campaign Thin" panose="02000000000000000000" pitchFamily="50" charset="0"/>
              </a:rPr>
              <a:t>ource</a:t>
            </a:r>
            <a:r>
              <a:rPr lang="en-GB" sz="1000" b="1">
                <a:solidFill>
                  <a:srgbClr val="F49100"/>
                </a:solidFill>
                <a:latin typeface="Campaign Thin" panose="02000000000000000000" pitchFamily="50" charset="0"/>
              </a:rPr>
              <a:t> of wholemeal</a:t>
            </a:r>
            <a:endParaRPr kumimoji="0" lang="en-GB" sz="1000" b="1" u="none" strike="noStrike" kern="1200" cap="none" spc="0" normalizeH="0" baseline="0" noProof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B6210A6-7DCA-8243-6277-ADAA7F412A58}"/>
              </a:ext>
            </a:extLst>
          </p:cNvPr>
          <p:cNvSpPr txBox="1"/>
          <p:nvPr/>
        </p:nvSpPr>
        <p:spPr>
          <a:xfrm>
            <a:off x="1715023" y="1063257"/>
            <a:ext cx="1714136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latin typeface="Amasis MT Pro Black"/>
              </a:rPr>
              <a:t>Smokey Beef Chilli Tacos and Wedges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Fresh Tomato, Pineapple and Cucumber Salsas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F080C3F-A8DF-1F8C-7E98-90CD49D3E1ED}"/>
              </a:ext>
            </a:extLst>
          </p:cNvPr>
          <p:cNvSpPr txBox="1"/>
          <p:nvPr/>
        </p:nvSpPr>
        <p:spPr>
          <a:xfrm>
            <a:off x="4967487" y="4487221"/>
            <a:ext cx="1752491" cy="5232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defTabSz="914400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Chocolate Brownie</a:t>
            </a:r>
            <a:endParaRPr lang="en-US" sz="1600" dirty="0">
              <a:solidFill>
                <a:srgbClr val="201A3C"/>
              </a:solidFill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BF72EF-71A8-E501-3323-4846B5F442F5}"/>
              </a:ext>
            </a:extLst>
          </p:cNvPr>
          <p:cNvSpPr txBox="1"/>
          <p:nvPr/>
        </p:nvSpPr>
        <p:spPr>
          <a:xfrm>
            <a:off x="6649936" y="4354092"/>
            <a:ext cx="148045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Jam &amp; Coconut Sponge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D3E2F63-E884-778A-36D3-674BF05C8109}"/>
              </a:ext>
            </a:extLst>
          </p:cNvPr>
          <p:cNvSpPr txBox="1"/>
          <p:nvPr/>
        </p:nvSpPr>
        <p:spPr>
          <a:xfrm>
            <a:off x="3505397" y="4380059"/>
            <a:ext cx="1480458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Pineapple Upside Down Cake</a:t>
            </a:r>
            <a:endParaRPr kumimoji="0" lang="en-GB" sz="1400" b="1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71A307C-D26B-99A4-5C2F-510C1CA76B9D}"/>
              </a:ext>
            </a:extLst>
          </p:cNvPr>
          <p:cNvSpPr txBox="1"/>
          <p:nvPr/>
        </p:nvSpPr>
        <p:spPr>
          <a:xfrm>
            <a:off x="8162385" y="4499222"/>
            <a:ext cx="150027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Oaty Flapjack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</a:endParaRPr>
          </a:p>
        </p:txBody>
      </p:sp>
      <p:grpSp>
        <p:nvGrpSpPr>
          <p:cNvPr id="21" name="Group 7">
            <a:extLst>
              <a:ext uri="{FF2B5EF4-FFF2-40B4-BE49-F238E27FC236}">
                <a16:creationId xmlns:a16="http://schemas.microsoft.com/office/drawing/2014/main" id="{A21FE9D1-F784-C31A-E6B8-D2C863F7A2BA}"/>
              </a:ext>
            </a:extLst>
          </p:cNvPr>
          <p:cNvGrpSpPr/>
          <p:nvPr/>
        </p:nvGrpSpPr>
        <p:grpSpPr>
          <a:xfrm>
            <a:off x="2932242" y="6151526"/>
            <a:ext cx="291025" cy="248952"/>
            <a:chOff x="0" y="184916"/>
            <a:chExt cx="3741232" cy="3636623"/>
          </a:xfrm>
        </p:grpSpPr>
        <p:sp>
          <p:nvSpPr>
            <p:cNvPr id="22" name="Freeform 8">
              <a:extLst>
                <a:ext uri="{FF2B5EF4-FFF2-40B4-BE49-F238E27FC236}">
                  <a16:creationId xmlns:a16="http://schemas.microsoft.com/office/drawing/2014/main" id="{1C803EAB-A304-D870-F2EF-73421A573BBF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9">
              <a:extLst>
                <a:ext uri="{FF2B5EF4-FFF2-40B4-BE49-F238E27FC236}">
                  <a16:creationId xmlns:a16="http://schemas.microsoft.com/office/drawing/2014/main" id="{4ED63D7E-988E-56E7-4055-4A12CC6AAE4C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n-GB"/>
            </a:p>
          </p:txBody>
        </p:sp>
        <p:grpSp>
          <p:nvGrpSpPr>
            <p:cNvPr id="24" name="Group 10">
              <a:extLst>
                <a:ext uri="{FF2B5EF4-FFF2-40B4-BE49-F238E27FC236}">
                  <a16:creationId xmlns:a16="http://schemas.microsoft.com/office/drawing/2014/main" id="{814331ED-0B17-E66A-D6A8-22EAA2DDB66B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8" name="Freeform 11">
                <a:extLst>
                  <a:ext uri="{FF2B5EF4-FFF2-40B4-BE49-F238E27FC236}">
                    <a16:creationId xmlns:a16="http://schemas.microsoft.com/office/drawing/2014/main" id="{972D7BD5-86A0-35FC-FF02-593A905CD0D4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9" name="TextBox 12">
                <a:extLst>
                  <a:ext uri="{FF2B5EF4-FFF2-40B4-BE49-F238E27FC236}">
                    <a16:creationId xmlns:a16="http://schemas.microsoft.com/office/drawing/2014/main" id="{DB6027DE-ACD2-30D8-827E-5642FCF20871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  <p:grpSp>
          <p:nvGrpSpPr>
            <p:cNvPr id="25" name="Group 13">
              <a:extLst>
                <a:ext uri="{FF2B5EF4-FFF2-40B4-BE49-F238E27FC236}">
                  <a16:creationId xmlns:a16="http://schemas.microsoft.com/office/drawing/2014/main" id="{EE58A298-23CF-B7D3-F0D8-65101E1FA348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6" name="Freeform 14">
                <a:extLst>
                  <a:ext uri="{FF2B5EF4-FFF2-40B4-BE49-F238E27FC236}">
                    <a16:creationId xmlns:a16="http://schemas.microsoft.com/office/drawing/2014/main" id="{B80327F1-C756-4000-31DD-85AF7F616D68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27" name="TextBox 15">
                <a:extLst>
                  <a:ext uri="{FF2B5EF4-FFF2-40B4-BE49-F238E27FC236}">
                    <a16:creationId xmlns:a16="http://schemas.microsoft.com/office/drawing/2014/main" id="{60C2A446-E70C-0100-3CB1-CC25BEF64746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60"/>
                  </a:lnSpc>
                </a:pPr>
                <a:endParaRPr/>
              </a:p>
            </p:txBody>
          </p:sp>
        </p:grp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9087F6BF-19B6-FDF5-7C4B-F552464D2E9E}"/>
              </a:ext>
            </a:extLst>
          </p:cNvPr>
          <p:cNvSpPr txBox="1"/>
          <p:nvPr/>
        </p:nvSpPr>
        <p:spPr>
          <a:xfrm>
            <a:off x="4908010" y="1118117"/>
            <a:ext cx="1714136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Roast Chicken with all the Trimmings 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Roast Potatoes, Stuffing, Carrots, Broccoli and Gravy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A87B4D3-0CCE-1CBE-4BCF-25119725E0E2}"/>
              </a:ext>
            </a:extLst>
          </p:cNvPr>
          <p:cNvSpPr txBox="1"/>
          <p:nvPr/>
        </p:nvSpPr>
        <p:spPr>
          <a:xfrm>
            <a:off x="6533097" y="1617797"/>
            <a:ext cx="1714136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Chicken </a:t>
            </a:r>
          </a:p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Biryani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Sambals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BE1396D-358A-44D0-69FD-D7FBB0FCB919}"/>
              </a:ext>
            </a:extLst>
          </p:cNvPr>
          <p:cNvSpPr txBox="1"/>
          <p:nvPr/>
        </p:nvSpPr>
        <p:spPr>
          <a:xfrm>
            <a:off x="8055457" y="1277549"/>
            <a:ext cx="1714136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Fishfinger Sandwich</a:t>
            </a:r>
            <a:endParaRPr lang="en-GB" sz="14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Chips, Peas and Tartare Sauce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56AF6BC-4EE6-77A8-B2B0-41F4DAD70A07}"/>
              </a:ext>
            </a:extLst>
          </p:cNvPr>
          <p:cNvSpPr txBox="1"/>
          <p:nvPr/>
        </p:nvSpPr>
        <p:spPr>
          <a:xfrm>
            <a:off x="1757771" y="2674948"/>
            <a:ext cx="1480459" cy="15081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Butternut &amp; Feta Quesadilla and Wedges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Fresh Tomato, Pineapple and Cucumber Salsas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8C2FCA11-688E-CC60-854F-648650F77643}"/>
              </a:ext>
            </a:extLst>
          </p:cNvPr>
          <p:cNvSpPr txBox="1"/>
          <p:nvPr/>
        </p:nvSpPr>
        <p:spPr>
          <a:xfrm>
            <a:off x="6686277" y="3187317"/>
            <a:ext cx="1480458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Vegetable Biryani 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Sambals</a:t>
            </a:r>
          </a:p>
          <a:p>
            <a:pPr algn="ctr"/>
            <a:endParaRPr lang="en-GB" sz="14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AEE133DA-3C99-9A4B-C930-C24E3286FA7E}"/>
              </a:ext>
            </a:extLst>
          </p:cNvPr>
          <p:cNvSpPr txBox="1"/>
          <p:nvPr/>
        </p:nvSpPr>
        <p:spPr>
          <a:xfrm>
            <a:off x="8033093" y="2892206"/>
            <a:ext cx="1714136" cy="6771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Delhi Hound Dog 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Mango Chutney, Served with Chips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37032ED-CDFC-4A85-5E7F-D42EE58DD72C}"/>
              </a:ext>
            </a:extLst>
          </p:cNvPr>
          <p:cNvSpPr txBox="1"/>
          <p:nvPr/>
        </p:nvSpPr>
        <p:spPr>
          <a:xfrm>
            <a:off x="4972141" y="2707802"/>
            <a:ext cx="1714136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Quorn Roast with all the Trimmings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Roast Potatoes, Stuffing, Seasonal Veg and Gravy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3026CF7-591D-D264-9745-22B2282E68FA}"/>
              </a:ext>
            </a:extLst>
          </p:cNvPr>
          <p:cNvSpPr txBox="1"/>
          <p:nvPr/>
        </p:nvSpPr>
        <p:spPr>
          <a:xfrm>
            <a:off x="252921" y="75520"/>
            <a:ext cx="4902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masis MT Pro Medium" panose="020F0502020204030204" pitchFamily="18" charset="0"/>
                <a:cs typeface="Aldhabi" panose="020F0502020204030204" pitchFamily="2" charset="-78"/>
              </a:rPr>
              <a:t>Spring Summer Menu 2026</a:t>
            </a:r>
          </a:p>
        </p:txBody>
      </p:sp>
      <p:pic>
        <p:nvPicPr>
          <p:cNvPr id="63" name="Picture 62" descr="A picture containing text&#10;&#10;Description automatically generated">
            <a:extLst>
              <a:ext uri="{FF2B5EF4-FFF2-40B4-BE49-F238E27FC236}">
                <a16:creationId xmlns:a16="http://schemas.microsoft.com/office/drawing/2014/main" id="{8A0228DB-6141-E83C-8A15-1E6A539874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473" y="3745455"/>
            <a:ext cx="476731" cy="458790"/>
          </a:xfrm>
          <a:prstGeom prst="rect">
            <a:avLst/>
          </a:prstGeom>
        </p:spPr>
      </p:pic>
      <p:pic>
        <p:nvPicPr>
          <p:cNvPr id="66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5147D837-3402-3CED-E7FB-A3900645B8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753" y="1051923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B737686B-8F86-EC38-FE3E-9A9FB14165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270" y="2747151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TextBox 70">
            <a:extLst>
              <a:ext uri="{FF2B5EF4-FFF2-40B4-BE49-F238E27FC236}">
                <a16:creationId xmlns:a16="http://schemas.microsoft.com/office/drawing/2014/main" id="{B152E8C4-9AB9-94E2-7D8B-FE5CC893347D}"/>
              </a:ext>
            </a:extLst>
          </p:cNvPr>
          <p:cNvSpPr txBox="1"/>
          <p:nvPr/>
        </p:nvSpPr>
        <p:spPr>
          <a:xfrm>
            <a:off x="1761628" y="4353994"/>
            <a:ext cx="16012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Sticky Toffee Apple Crumble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 Custard</a:t>
            </a:r>
          </a:p>
        </p:txBody>
      </p:sp>
      <p:pic>
        <p:nvPicPr>
          <p:cNvPr id="72" name="Picture 71" descr="A picture containing text&#10;&#10;Description automatically generated">
            <a:extLst>
              <a:ext uri="{FF2B5EF4-FFF2-40B4-BE49-F238E27FC236}">
                <a16:creationId xmlns:a16="http://schemas.microsoft.com/office/drawing/2014/main" id="{A64074DE-3A4B-10C3-8A9E-08586BCDD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4372" y="4811425"/>
            <a:ext cx="476731" cy="458790"/>
          </a:xfrm>
          <a:prstGeom prst="rect">
            <a:avLst/>
          </a:prstGeom>
        </p:spPr>
      </p:pic>
      <p:sp>
        <p:nvSpPr>
          <p:cNvPr id="73" name="Freeform 23">
            <a:extLst>
              <a:ext uri="{FF2B5EF4-FFF2-40B4-BE49-F238E27FC236}">
                <a16:creationId xmlns:a16="http://schemas.microsoft.com/office/drawing/2014/main" id="{4049FB78-2137-C6B5-E736-90EFA12245D4}"/>
              </a:ext>
            </a:extLst>
          </p:cNvPr>
          <p:cNvSpPr/>
          <p:nvPr/>
        </p:nvSpPr>
        <p:spPr>
          <a:xfrm flipH="1">
            <a:off x="3137508" y="477816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C037FD-4EA2-916C-82BE-F7EB6F69D534}"/>
              </a:ext>
            </a:extLst>
          </p:cNvPr>
          <p:cNvSpPr txBox="1"/>
          <p:nvPr/>
        </p:nvSpPr>
        <p:spPr>
          <a:xfrm>
            <a:off x="3511520" y="1495663"/>
            <a:ext cx="1374434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Chicken Shawarma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Tabouleh,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Tomato Salad, Pickles and Dips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2CFA3BA-29AD-6758-E10A-1E6305A4079F}"/>
              </a:ext>
            </a:extLst>
          </p:cNvPr>
          <p:cNvSpPr txBox="1"/>
          <p:nvPr/>
        </p:nvSpPr>
        <p:spPr>
          <a:xfrm>
            <a:off x="3425328" y="3185984"/>
            <a:ext cx="1547834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Falafel Bowl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Tabouleh, Tomato Salad, Pickles and Dips</a:t>
            </a:r>
          </a:p>
        </p:txBody>
      </p:sp>
      <p:pic>
        <p:nvPicPr>
          <p:cNvPr id="13" name="Picture 12" descr="A picture containing text&#10;&#10;Description automatically generated">
            <a:extLst>
              <a:ext uri="{FF2B5EF4-FFF2-40B4-BE49-F238E27FC236}">
                <a16:creationId xmlns:a16="http://schemas.microsoft.com/office/drawing/2014/main" id="{C2B41A46-C2BF-D769-8A99-CC6E7E3D65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5328" y="3756869"/>
            <a:ext cx="476731" cy="458790"/>
          </a:xfrm>
          <a:prstGeom prst="rect">
            <a:avLst/>
          </a:prstGeom>
        </p:spPr>
      </p:pic>
      <p:pic>
        <p:nvPicPr>
          <p:cNvPr id="15" name="Picture 14" descr="A picture containing text&#10;&#10;Description automatically generated">
            <a:extLst>
              <a:ext uri="{FF2B5EF4-FFF2-40B4-BE49-F238E27FC236}">
                <a16:creationId xmlns:a16="http://schemas.microsoft.com/office/drawing/2014/main" id="{57FD9D12-7991-2F8E-9C74-D8019BB905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7870" y="3752075"/>
            <a:ext cx="476731" cy="458790"/>
          </a:xfrm>
          <a:prstGeom prst="rect">
            <a:avLst/>
          </a:prstGeom>
        </p:spPr>
      </p:pic>
      <p:pic>
        <p:nvPicPr>
          <p:cNvPr id="30" name="Picture 29" descr="A black and white sign with yellow border&#10;&#10;AI-generated content may be incorrect.">
            <a:extLst>
              <a:ext uri="{FF2B5EF4-FFF2-40B4-BE49-F238E27FC236}">
                <a16:creationId xmlns:a16="http://schemas.microsoft.com/office/drawing/2014/main" id="{E1FDE115-AE9B-3340-D58D-7AE82C580EA4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157" t="1762" r="-1"/>
          <a:stretch>
            <a:fillRect/>
          </a:stretch>
        </p:blipFill>
        <p:spPr>
          <a:xfrm>
            <a:off x="3702057" y="1015967"/>
            <a:ext cx="988740" cy="510823"/>
          </a:xfrm>
          <a:prstGeom prst="rect">
            <a:avLst/>
          </a:prstGeom>
        </p:spPr>
      </p:pic>
      <p:pic>
        <p:nvPicPr>
          <p:cNvPr id="32" name="Picture 31" descr="A black and white sign with yellow border&#10;&#10;AI-generated content may be incorrect.">
            <a:extLst>
              <a:ext uri="{FF2B5EF4-FFF2-40B4-BE49-F238E27FC236}">
                <a16:creationId xmlns:a16="http://schemas.microsoft.com/office/drawing/2014/main" id="{C57EAC4B-0D51-044B-BCBD-4ED15A6F9791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157" t="1762" r="-1"/>
          <a:stretch>
            <a:fillRect/>
          </a:stretch>
        </p:blipFill>
        <p:spPr>
          <a:xfrm>
            <a:off x="3706396" y="2694462"/>
            <a:ext cx="988740" cy="510823"/>
          </a:xfrm>
          <a:prstGeom prst="rect">
            <a:avLst/>
          </a:prstGeom>
        </p:spPr>
      </p:pic>
      <p:pic>
        <p:nvPicPr>
          <p:cNvPr id="33" name="Picture 32" descr="A picture containing text&#10;&#10;Description automatically generated">
            <a:extLst>
              <a:ext uri="{FF2B5EF4-FFF2-40B4-BE49-F238E27FC236}">
                <a16:creationId xmlns:a16="http://schemas.microsoft.com/office/drawing/2014/main" id="{80F88B29-931B-1E7E-E823-305765D0BD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537" y="3772658"/>
            <a:ext cx="476731" cy="458790"/>
          </a:xfrm>
          <a:prstGeom prst="rect">
            <a:avLst/>
          </a:prstGeom>
        </p:spPr>
      </p:pic>
      <p:grpSp>
        <p:nvGrpSpPr>
          <p:cNvPr id="34" name="Group 7">
            <a:extLst>
              <a:ext uri="{FF2B5EF4-FFF2-40B4-BE49-F238E27FC236}">
                <a16:creationId xmlns:a16="http://schemas.microsoft.com/office/drawing/2014/main" id="{E5FBF9C1-1AA6-C491-FE2E-18F8E4217906}"/>
              </a:ext>
            </a:extLst>
          </p:cNvPr>
          <p:cNvGrpSpPr/>
          <p:nvPr/>
        </p:nvGrpSpPr>
        <p:grpSpPr>
          <a:xfrm>
            <a:off x="3052377" y="2245747"/>
            <a:ext cx="310453" cy="295716"/>
            <a:chOff x="0" y="184916"/>
            <a:chExt cx="3741232" cy="3636623"/>
          </a:xfrm>
        </p:grpSpPr>
        <p:sp>
          <p:nvSpPr>
            <p:cNvPr id="35" name="Freeform 8">
              <a:extLst>
                <a:ext uri="{FF2B5EF4-FFF2-40B4-BE49-F238E27FC236}">
                  <a16:creationId xmlns:a16="http://schemas.microsoft.com/office/drawing/2014/main" id="{08A5DD7F-D1A2-F0CC-AFB5-F43D12B7932A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6" name="Freeform 9">
              <a:extLst>
                <a:ext uri="{FF2B5EF4-FFF2-40B4-BE49-F238E27FC236}">
                  <a16:creationId xmlns:a16="http://schemas.microsoft.com/office/drawing/2014/main" id="{48C3A1A4-AD17-6D67-9A75-50ABCF055645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37" name="Group 10">
              <a:extLst>
                <a:ext uri="{FF2B5EF4-FFF2-40B4-BE49-F238E27FC236}">
                  <a16:creationId xmlns:a16="http://schemas.microsoft.com/office/drawing/2014/main" id="{F1E7828F-1497-67C3-0BC5-36085DF3BC07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44" name="Freeform 11">
                <a:extLst>
                  <a:ext uri="{FF2B5EF4-FFF2-40B4-BE49-F238E27FC236}">
                    <a16:creationId xmlns:a16="http://schemas.microsoft.com/office/drawing/2014/main" id="{412B29BF-17FE-C1D1-905A-1CFE4884309D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5" name="TextBox 12">
                <a:extLst>
                  <a:ext uri="{FF2B5EF4-FFF2-40B4-BE49-F238E27FC236}">
                    <a16:creationId xmlns:a16="http://schemas.microsoft.com/office/drawing/2014/main" id="{4993F1A4-047C-5356-BE03-318141AA064D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38" name="Group 13">
              <a:extLst>
                <a:ext uri="{FF2B5EF4-FFF2-40B4-BE49-F238E27FC236}">
                  <a16:creationId xmlns:a16="http://schemas.microsoft.com/office/drawing/2014/main" id="{ED28A3F6-2CE2-AB87-881A-0019D8314718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39" name="Freeform 14">
                <a:extLst>
                  <a:ext uri="{FF2B5EF4-FFF2-40B4-BE49-F238E27FC236}">
                    <a16:creationId xmlns:a16="http://schemas.microsoft.com/office/drawing/2014/main" id="{5AE4463F-B9C6-3FF3-91AB-530A2CF7F49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0" name="TextBox 15">
                <a:extLst>
                  <a:ext uri="{FF2B5EF4-FFF2-40B4-BE49-F238E27FC236}">
                    <a16:creationId xmlns:a16="http://schemas.microsoft.com/office/drawing/2014/main" id="{E9580425-81BB-4341-FBCF-EE139ACEFE4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5B193F39-C0E6-50DF-3FC1-0A7A5A8DB572}"/>
              </a:ext>
            </a:extLst>
          </p:cNvPr>
          <p:cNvSpPr txBox="1"/>
          <p:nvPr/>
        </p:nvSpPr>
        <p:spPr>
          <a:xfrm>
            <a:off x="104683" y="818035"/>
            <a:ext cx="147389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W/c 14</a:t>
            </a:r>
            <a:r>
              <a:rPr lang="en-GB" sz="1100" b="1" baseline="30000" dirty="0"/>
              <a:t>th</a:t>
            </a:r>
            <a:r>
              <a:rPr lang="en-GB" sz="1100" b="1" dirty="0"/>
              <a:t> September, 5</a:t>
            </a:r>
            <a:r>
              <a:rPr lang="en-GB" sz="1100" b="1" baseline="30000" dirty="0"/>
              <a:t>th</a:t>
            </a:r>
            <a:r>
              <a:rPr lang="en-GB" sz="1100" b="1" dirty="0"/>
              <a:t> October </a:t>
            </a:r>
          </a:p>
        </p:txBody>
      </p:sp>
    </p:spTree>
    <p:extLst>
      <p:ext uri="{BB962C8B-B14F-4D97-AF65-F5344CB8AC3E}">
        <p14:creationId xmlns:p14="http://schemas.microsoft.com/office/powerpoint/2010/main" val="620336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 descr="A white weekly planner with orange text&#10;&#10;AI-generated content may be incorrect.">
            <a:extLst>
              <a:ext uri="{FF2B5EF4-FFF2-40B4-BE49-F238E27FC236}">
                <a16:creationId xmlns:a16="http://schemas.microsoft.com/office/drawing/2014/main" id="{CA18DE4C-0BBF-F190-3532-ED133D037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648"/>
            <a:ext cx="990600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3641697-4556-E456-B68D-E0C8E71DD81C}"/>
              </a:ext>
            </a:extLst>
          </p:cNvPr>
          <p:cNvSpPr txBox="1"/>
          <p:nvPr/>
        </p:nvSpPr>
        <p:spPr>
          <a:xfrm>
            <a:off x="5155427" y="5853485"/>
            <a:ext cx="3113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Our hot and cold grab &amp; go selection alongside soup of the day and filled jacket potatoes</a:t>
            </a: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F48FEE6D-7132-D526-F2B9-CA0A26B4B2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67" y="5804684"/>
            <a:ext cx="313547" cy="3017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D1681E0-F5DF-067A-7371-20B911400C48}"/>
              </a:ext>
            </a:extLst>
          </p:cNvPr>
          <p:cNvSpPr txBox="1"/>
          <p:nvPr/>
        </p:nvSpPr>
        <p:spPr>
          <a:xfrm>
            <a:off x="3159944" y="6154767"/>
            <a:ext cx="161585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Added plant protein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EF4BC81-F79D-6617-9689-C45AF6AC24CE}"/>
              </a:ext>
            </a:extLst>
          </p:cNvPr>
          <p:cNvSpPr txBox="1"/>
          <p:nvPr/>
        </p:nvSpPr>
        <p:spPr>
          <a:xfrm>
            <a:off x="3265308" y="5826115"/>
            <a:ext cx="1264075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Vegan option</a:t>
            </a:r>
          </a:p>
        </p:txBody>
      </p:sp>
      <p:sp>
        <p:nvSpPr>
          <p:cNvPr id="9" name="Freeform 23">
            <a:extLst>
              <a:ext uri="{FF2B5EF4-FFF2-40B4-BE49-F238E27FC236}">
                <a16:creationId xmlns:a16="http://schemas.microsoft.com/office/drawing/2014/main" id="{EDA26C6E-6607-685E-BDFE-2B30B02465B7}"/>
              </a:ext>
            </a:extLst>
          </p:cNvPr>
          <p:cNvSpPr/>
          <p:nvPr/>
        </p:nvSpPr>
        <p:spPr>
          <a:xfrm>
            <a:off x="3007459" y="6451064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7D4B77-6E02-301A-6ECD-04E4F017F4C1}"/>
              </a:ext>
            </a:extLst>
          </p:cNvPr>
          <p:cNvSpPr txBox="1"/>
          <p:nvPr/>
        </p:nvSpPr>
        <p:spPr>
          <a:xfrm>
            <a:off x="3003511" y="6506128"/>
            <a:ext cx="1949489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S</a:t>
            </a:r>
            <a:r>
              <a:rPr kumimoji="0" lang="en-GB" sz="1000" b="1" i="0" u="none" strike="noStrike" kern="1200" cap="none" spc="0" normalizeH="0" baseline="0" noProof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ource</a:t>
            </a:r>
            <a:r>
              <a:rPr kumimoji="0" lang="en-GB" sz="1000" b="1" i="0" u="none" strike="noStrike" kern="1200" cap="none" spc="0" normalizeH="0" baseline="0" noProof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 of wholemeal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D1D67B2-9921-ACC7-0513-F0A39B53B433}"/>
              </a:ext>
            </a:extLst>
          </p:cNvPr>
          <p:cNvSpPr txBox="1"/>
          <p:nvPr/>
        </p:nvSpPr>
        <p:spPr>
          <a:xfrm>
            <a:off x="1899585" y="4257141"/>
            <a:ext cx="1423161" cy="7386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Chocolate Orange Cookie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0C3B0E8-318C-5AE8-C5A0-00D439D81F1B}"/>
              </a:ext>
            </a:extLst>
          </p:cNvPr>
          <p:cNvSpPr txBox="1"/>
          <p:nvPr/>
        </p:nvSpPr>
        <p:spPr>
          <a:xfrm>
            <a:off x="3351798" y="4277947"/>
            <a:ext cx="16012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Cherry Apple Crumble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 Custard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27253A2-0B9A-7492-35C2-2AEBAE5CCD43}"/>
              </a:ext>
            </a:extLst>
          </p:cNvPr>
          <p:cNvSpPr txBox="1"/>
          <p:nvPr/>
        </p:nvSpPr>
        <p:spPr>
          <a:xfrm>
            <a:off x="6598056" y="4315198"/>
            <a:ext cx="176016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 defTabSz="914400"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Peach Upside Down Cake </a:t>
            </a:r>
          </a:p>
          <a:p>
            <a:pPr lvl="0" algn="ctr" defTabSz="914400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with Custard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Campaign Thin" panose="0200000000000000000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1ED2001-6116-DCD3-228C-13F933B5BDC4}"/>
              </a:ext>
            </a:extLst>
          </p:cNvPr>
          <p:cNvSpPr txBox="1"/>
          <p:nvPr/>
        </p:nvSpPr>
        <p:spPr>
          <a:xfrm>
            <a:off x="8269314" y="4401756"/>
            <a:ext cx="15002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Chocolate Swirl</a:t>
            </a:r>
          </a:p>
        </p:txBody>
      </p:sp>
      <p:grpSp>
        <p:nvGrpSpPr>
          <p:cNvPr id="16" name="Group 7">
            <a:extLst>
              <a:ext uri="{FF2B5EF4-FFF2-40B4-BE49-F238E27FC236}">
                <a16:creationId xmlns:a16="http://schemas.microsoft.com/office/drawing/2014/main" id="{AA27AA2A-5947-37AC-C8F8-98390810192D}"/>
              </a:ext>
            </a:extLst>
          </p:cNvPr>
          <p:cNvGrpSpPr/>
          <p:nvPr/>
        </p:nvGrpSpPr>
        <p:grpSpPr>
          <a:xfrm>
            <a:off x="2932242" y="6151526"/>
            <a:ext cx="291025" cy="248952"/>
            <a:chOff x="0" y="184916"/>
            <a:chExt cx="3741232" cy="3636623"/>
          </a:xfrm>
        </p:grpSpPr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CCAFC6A1-4CB5-5CEA-C338-988EA600D9CA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EA723548-5D6F-7898-DD19-CC43F6E75516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9" name="Group 10">
              <a:extLst>
                <a:ext uri="{FF2B5EF4-FFF2-40B4-BE49-F238E27FC236}">
                  <a16:creationId xmlns:a16="http://schemas.microsoft.com/office/drawing/2014/main" id="{AFD3AE24-3582-0470-A957-7942C2CED98F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" name="Freeform 11">
                <a:extLst>
                  <a:ext uri="{FF2B5EF4-FFF2-40B4-BE49-F238E27FC236}">
                    <a16:creationId xmlns:a16="http://schemas.microsoft.com/office/drawing/2014/main" id="{73844659-46DA-895B-CCA6-DF1C91A1358A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TextBox 12">
                <a:extLst>
                  <a:ext uri="{FF2B5EF4-FFF2-40B4-BE49-F238E27FC236}">
                    <a16:creationId xmlns:a16="http://schemas.microsoft.com/office/drawing/2014/main" id="{04E9FA44-592A-379C-8C58-10E70D3515DC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0" name="Group 13">
              <a:extLst>
                <a:ext uri="{FF2B5EF4-FFF2-40B4-BE49-F238E27FC236}">
                  <a16:creationId xmlns:a16="http://schemas.microsoft.com/office/drawing/2014/main" id="{3D8715F8-5ABD-3835-E824-4AE949605F73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1" name="Freeform 14">
                <a:extLst>
                  <a:ext uri="{FF2B5EF4-FFF2-40B4-BE49-F238E27FC236}">
                    <a16:creationId xmlns:a16="http://schemas.microsoft.com/office/drawing/2014/main" id="{83A32420-2C1E-CF4E-6FC0-43FBB91883BC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TextBox 15">
                <a:extLst>
                  <a:ext uri="{FF2B5EF4-FFF2-40B4-BE49-F238E27FC236}">
                    <a16:creationId xmlns:a16="http://schemas.microsoft.com/office/drawing/2014/main" id="{41650752-52EA-19B4-9BA0-AB392DDF4AF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BB34E783-1FA5-437B-45D1-B6F1EA314753}"/>
              </a:ext>
            </a:extLst>
          </p:cNvPr>
          <p:cNvSpPr txBox="1"/>
          <p:nvPr/>
        </p:nvSpPr>
        <p:spPr>
          <a:xfrm>
            <a:off x="4965762" y="1275972"/>
            <a:ext cx="1578823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BBQ Pulled Pork Slider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ith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Paprika Wedges and Slaw 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472A9E2-AC4E-C09B-661B-D525FC1A4D6E}"/>
              </a:ext>
            </a:extLst>
          </p:cNvPr>
          <p:cNvSpPr txBox="1"/>
          <p:nvPr/>
        </p:nvSpPr>
        <p:spPr>
          <a:xfrm>
            <a:off x="6569901" y="1456784"/>
            <a:ext cx="166575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/>
              </a:rPr>
              <a:t>Chicken Tikka Masala</a:t>
            </a:r>
            <a:endParaRPr kumimoji="0" lang="en-GB" sz="105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50/50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Rice and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Sambals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DA22B7B-7955-E940-4532-F1582DE8A8C6}"/>
              </a:ext>
            </a:extLst>
          </p:cNvPr>
          <p:cNvSpPr txBox="1"/>
          <p:nvPr/>
        </p:nvSpPr>
        <p:spPr>
          <a:xfrm>
            <a:off x="8136859" y="1106916"/>
            <a:ext cx="1434799" cy="13234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Battered  Fish or Salmon Fishcake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and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Chips with Garden Peas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FC73872-E23C-105B-D48B-FF3AE49A744E}"/>
              </a:ext>
            </a:extLst>
          </p:cNvPr>
          <p:cNvSpPr txBox="1"/>
          <p:nvPr/>
        </p:nvSpPr>
        <p:spPr>
          <a:xfrm>
            <a:off x="4940597" y="2877953"/>
            <a:ext cx="1714136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Burrito Bowl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/>
                <a:ea typeface="DengXian Light"/>
              </a:rPr>
              <a:t>ith</a:t>
            </a:r>
            <a:r>
              <a:rPr lang="en-GB" sz="1200" b="1" dirty="0">
                <a:solidFill>
                  <a:srgbClr val="F49100"/>
                </a:solidFill>
                <a:latin typeface="Campaign Thin"/>
                <a:ea typeface="DengXian Light"/>
              </a:rPr>
              <a:t> Rice, Charred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/>
                <a:ea typeface="DengXian Light"/>
              </a:rPr>
              <a:t> Corn Salad, Salsa and</a:t>
            </a:r>
            <a:endParaRPr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/>
              <a:ea typeface="DengXian Light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 Sour Cream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6FAD8F7-4C53-C838-2C75-E5444C1F43C9}"/>
              </a:ext>
            </a:extLst>
          </p:cNvPr>
          <p:cNvSpPr txBox="1"/>
          <p:nvPr/>
        </p:nvSpPr>
        <p:spPr>
          <a:xfrm>
            <a:off x="6644480" y="3006808"/>
            <a:ext cx="1480458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Sweet Potato, Chickpea &amp; Spinach Tikka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50/50 Rice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and Sambals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64F2BF0-A1F8-5605-3356-53F4F8278366}"/>
              </a:ext>
            </a:extLst>
          </p:cNvPr>
          <p:cNvSpPr txBox="1"/>
          <p:nvPr/>
        </p:nvSpPr>
        <p:spPr>
          <a:xfrm>
            <a:off x="8221866" y="2696483"/>
            <a:ext cx="1434799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Summer Broccoli and Feta Quiche</a:t>
            </a:r>
          </a:p>
          <a:p>
            <a:pPr lvl="0" algn="ctr"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Summer Salad and Chips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EBC990A3-B0FD-0D80-E679-B63E8A4618E2}"/>
              </a:ext>
            </a:extLst>
          </p:cNvPr>
          <p:cNvSpPr txBox="1"/>
          <p:nvPr/>
        </p:nvSpPr>
        <p:spPr>
          <a:xfrm>
            <a:off x="4861881" y="4418395"/>
            <a:ext cx="1752491" cy="52322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Fruit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 Muffins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pic>
        <p:nvPicPr>
          <p:cNvPr id="39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40FF0A43-A27E-0335-4DEE-CD97FFA1C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753" y="997493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Freeform 23">
            <a:extLst>
              <a:ext uri="{FF2B5EF4-FFF2-40B4-BE49-F238E27FC236}">
                <a16:creationId xmlns:a16="http://schemas.microsoft.com/office/drawing/2014/main" id="{3496122D-A7B0-5D63-B8F1-EBEBCA924AB9}"/>
              </a:ext>
            </a:extLst>
          </p:cNvPr>
          <p:cNvSpPr/>
          <p:nvPr/>
        </p:nvSpPr>
        <p:spPr>
          <a:xfrm flipH="1">
            <a:off x="4574369" y="464846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" name="Picture 39" descr="A picture containing text&#10;&#10;Description automatically generated">
            <a:extLst>
              <a:ext uri="{FF2B5EF4-FFF2-40B4-BE49-F238E27FC236}">
                <a16:creationId xmlns:a16="http://schemas.microsoft.com/office/drawing/2014/main" id="{1EEAE89B-BA3B-F6DF-C462-825D92F0AA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178" y="4726246"/>
            <a:ext cx="476731" cy="458790"/>
          </a:xfrm>
          <a:prstGeom prst="rect">
            <a:avLst/>
          </a:prstGeom>
        </p:spPr>
      </p:pic>
      <p:pic>
        <p:nvPicPr>
          <p:cNvPr id="42" name="Picture 6" descr="A group of bowls with different colored powders&#10;&#10;Description automatically generated">
            <a:extLst>
              <a:ext uri="{FF2B5EF4-FFF2-40B4-BE49-F238E27FC236}">
                <a16:creationId xmlns:a16="http://schemas.microsoft.com/office/drawing/2014/main" id="{3B61611B-6B62-E2A1-4BAC-DA28D694DC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753" y="2579671"/>
            <a:ext cx="738006" cy="4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56" descr="A picture containing text&#10;&#10;Description automatically generated">
            <a:extLst>
              <a:ext uri="{FF2B5EF4-FFF2-40B4-BE49-F238E27FC236}">
                <a16:creationId xmlns:a16="http://schemas.microsoft.com/office/drawing/2014/main" id="{10DB285F-2149-2B03-FC59-AA07448E2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3442" y="3688375"/>
            <a:ext cx="476731" cy="458790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53803735-6D89-E005-C018-C5A56EAAE1A6}"/>
              </a:ext>
            </a:extLst>
          </p:cNvPr>
          <p:cNvSpPr txBox="1"/>
          <p:nvPr/>
        </p:nvSpPr>
        <p:spPr>
          <a:xfrm>
            <a:off x="252921" y="75520"/>
            <a:ext cx="4902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masis MT Pro Medium" panose="020F0502020204030204" pitchFamily="18" charset="0"/>
                <a:cs typeface="Aldhabi" panose="020F0502020204030204" pitchFamily="2" charset="-78"/>
              </a:rPr>
              <a:t>Spring Summer Menu 2026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1482729-01C7-FEB4-2550-70A7A58A19FB}"/>
              </a:ext>
            </a:extLst>
          </p:cNvPr>
          <p:cNvSpPr/>
          <p:nvPr/>
        </p:nvSpPr>
        <p:spPr>
          <a:xfrm>
            <a:off x="1687058" y="1121189"/>
            <a:ext cx="1602886" cy="1970179"/>
          </a:xfrm>
          <a:prstGeom prst="rect">
            <a:avLst/>
          </a:prstGeom>
          <a:solidFill>
            <a:srgbClr val="FFFCE9"/>
          </a:solidFill>
          <a:ln>
            <a:solidFill>
              <a:srgbClr val="FFFCE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Freeform 23">
            <a:extLst>
              <a:ext uri="{FF2B5EF4-FFF2-40B4-BE49-F238E27FC236}">
                <a16:creationId xmlns:a16="http://schemas.microsoft.com/office/drawing/2014/main" id="{709C8195-BECA-A088-C506-02C0344D714B}"/>
              </a:ext>
            </a:extLst>
          </p:cNvPr>
          <p:cNvSpPr/>
          <p:nvPr/>
        </p:nvSpPr>
        <p:spPr>
          <a:xfrm flipH="1">
            <a:off x="7962671" y="3661868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Freeform 23">
            <a:extLst>
              <a:ext uri="{FF2B5EF4-FFF2-40B4-BE49-F238E27FC236}">
                <a16:creationId xmlns:a16="http://schemas.microsoft.com/office/drawing/2014/main" id="{DBD8DC37-3ED3-AC4D-AA1D-3318D76D10DC}"/>
              </a:ext>
            </a:extLst>
          </p:cNvPr>
          <p:cNvSpPr/>
          <p:nvPr/>
        </p:nvSpPr>
        <p:spPr>
          <a:xfrm flipH="1">
            <a:off x="7805235" y="208801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61" name="Group 7">
            <a:extLst>
              <a:ext uri="{FF2B5EF4-FFF2-40B4-BE49-F238E27FC236}">
                <a16:creationId xmlns:a16="http://schemas.microsoft.com/office/drawing/2014/main" id="{4268DE35-1902-4902-8908-4261604E2F02}"/>
              </a:ext>
            </a:extLst>
          </p:cNvPr>
          <p:cNvGrpSpPr/>
          <p:nvPr/>
        </p:nvGrpSpPr>
        <p:grpSpPr>
          <a:xfrm>
            <a:off x="6728668" y="2134639"/>
            <a:ext cx="310453" cy="295716"/>
            <a:chOff x="0" y="184916"/>
            <a:chExt cx="3741232" cy="3636623"/>
          </a:xfrm>
        </p:grpSpPr>
        <p:sp>
          <p:nvSpPr>
            <p:cNvPr id="62" name="Freeform 8">
              <a:extLst>
                <a:ext uri="{FF2B5EF4-FFF2-40B4-BE49-F238E27FC236}">
                  <a16:creationId xmlns:a16="http://schemas.microsoft.com/office/drawing/2014/main" id="{E7A7F1BB-5FA2-6B70-EDCB-7B9F0891EE3A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3" name="Freeform 9">
              <a:extLst>
                <a:ext uri="{FF2B5EF4-FFF2-40B4-BE49-F238E27FC236}">
                  <a16:creationId xmlns:a16="http://schemas.microsoft.com/office/drawing/2014/main" id="{13A6256C-3E77-3AA8-18BD-D2967D4CBCBB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64" name="Group 10">
              <a:extLst>
                <a:ext uri="{FF2B5EF4-FFF2-40B4-BE49-F238E27FC236}">
                  <a16:creationId xmlns:a16="http://schemas.microsoft.com/office/drawing/2014/main" id="{C297E1F1-38B9-7510-73C8-B2EE4AD48995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68" name="Freeform 11">
                <a:extLst>
                  <a:ext uri="{FF2B5EF4-FFF2-40B4-BE49-F238E27FC236}">
                    <a16:creationId xmlns:a16="http://schemas.microsoft.com/office/drawing/2014/main" id="{15C7BCB0-8E65-F47B-4AB8-9A138526D3B2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9" name="TextBox 12">
                <a:extLst>
                  <a:ext uri="{FF2B5EF4-FFF2-40B4-BE49-F238E27FC236}">
                    <a16:creationId xmlns:a16="http://schemas.microsoft.com/office/drawing/2014/main" id="{45E90A58-7F64-28B9-1406-AC3B26FCD3CF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65" name="Group 13">
              <a:extLst>
                <a:ext uri="{FF2B5EF4-FFF2-40B4-BE49-F238E27FC236}">
                  <a16:creationId xmlns:a16="http://schemas.microsoft.com/office/drawing/2014/main" id="{EC8EB3B6-0DC2-6DF3-2D9B-A5E92E0CEBF6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66" name="Freeform 14">
                <a:extLst>
                  <a:ext uri="{FF2B5EF4-FFF2-40B4-BE49-F238E27FC236}">
                    <a16:creationId xmlns:a16="http://schemas.microsoft.com/office/drawing/2014/main" id="{25975C9D-9B35-A924-4B32-52140F98C5BE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67" name="TextBox 15">
                <a:extLst>
                  <a:ext uri="{FF2B5EF4-FFF2-40B4-BE49-F238E27FC236}">
                    <a16:creationId xmlns:a16="http://schemas.microsoft.com/office/drawing/2014/main" id="{019E1608-D488-7E3C-614D-5FDE1BE556A5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CB9E2CF-9783-ADF5-79EB-B61FC106DB07}"/>
              </a:ext>
            </a:extLst>
          </p:cNvPr>
          <p:cNvSpPr txBox="1"/>
          <p:nvPr/>
        </p:nvSpPr>
        <p:spPr>
          <a:xfrm>
            <a:off x="1726747" y="1569597"/>
            <a:ext cx="1550167" cy="166199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Mac and Cheese with Toppings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Croutons, Pepperoni Pieces, Crispy Onions, Spring Onions, Barbecue Beans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A9B99-114E-35D9-DFF4-D8FF1D3DDF10}"/>
              </a:ext>
            </a:extLst>
          </p:cNvPr>
          <p:cNvSpPr txBox="1"/>
          <p:nvPr/>
        </p:nvSpPr>
        <p:spPr>
          <a:xfrm>
            <a:off x="3297395" y="1608861"/>
            <a:ext cx="1714136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Original Spice Chicken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Spicy Rice and Rainbow Slaw</a:t>
            </a:r>
          </a:p>
        </p:txBody>
      </p:sp>
      <p:sp>
        <p:nvSpPr>
          <p:cNvPr id="29" name="Freeform 23">
            <a:extLst>
              <a:ext uri="{FF2B5EF4-FFF2-40B4-BE49-F238E27FC236}">
                <a16:creationId xmlns:a16="http://schemas.microsoft.com/office/drawing/2014/main" id="{90F7BF57-B33D-1494-F8B5-BD6D6F8B095D}"/>
              </a:ext>
            </a:extLst>
          </p:cNvPr>
          <p:cNvSpPr/>
          <p:nvPr/>
        </p:nvSpPr>
        <p:spPr>
          <a:xfrm flipH="1">
            <a:off x="4684935" y="2115212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F8EECD2-220E-536C-3803-41F83F85018B}"/>
              </a:ext>
            </a:extLst>
          </p:cNvPr>
          <p:cNvSpPr txBox="1"/>
          <p:nvPr/>
        </p:nvSpPr>
        <p:spPr>
          <a:xfrm>
            <a:off x="3266837" y="3162559"/>
            <a:ext cx="1714136" cy="11079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/>
              </a:rPr>
              <a:t>Smokey Bean </a:t>
            </a:r>
          </a:p>
          <a:p>
            <a:pPr algn="ctr"/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Burger</a:t>
            </a:r>
          </a:p>
          <a:p>
            <a:pPr algn="ctr"/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Spicy Rice and Rainbow Slaw</a:t>
            </a:r>
          </a:p>
          <a:p>
            <a:pPr algn="ctr"/>
            <a:endParaRPr lang="en-GB" sz="14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pic>
        <p:nvPicPr>
          <p:cNvPr id="34" name="Picture 33" descr="A picture containing text&#10;&#10;Description automatically generated">
            <a:extLst>
              <a:ext uri="{FF2B5EF4-FFF2-40B4-BE49-F238E27FC236}">
                <a16:creationId xmlns:a16="http://schemas.microsoft.com/office/drawing/2014/main" id="{1534C8C1-3A00-9E61-C203-A1C5F6075D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249" y="3697173"/>
            <a:ext cx="476731" cy="458790"/>
          </a:xfrm>
          <a:prstGeom prst="rect">
            <a:avLst/>
          </a:prstGeom>
        </p:spPr>
      </p:pic>
      <p:sp>
        <p:nvSpPr>
          <p:cNvPr id="41" name="Freeform 23">
            <a:extLst>
              <a:ext uri="{FF2B5EF4-FFF2-40B4-BE49-F238E27FC236}">
                <a16:creationId xmlns:a16="http://schemas.microsoft.com/office/drawing/2014/main" id="{EBAAB250-428D-8542-DB68-1D1858451027}"/>
              </a:ext>
            </a:extLst>
          </p:cNvPr>
          <p:cNvSpPr/>
          <p:nvPr/>
        </p:nvSpPr>
        <p:spPr>
          <a:xfrm flipH="1">
            <a:off x="4692776" y="3703205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B611D18-068C-7FBB-9271-0216C9EA9E3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438" y="1010874"/>
            <a:ext cx="535921" cy="60291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D678897A-F94E-B5E3-FAB5-8C395200074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437" y="2613432"/>
            <a:ext cx="535921" cy="602912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7E3782A3-A448-12DC-5836-87DB697C77BE}"/>
              </a:ext>
            </a:extLst>
          </p:cNvPr>
          <p:cNvSpPr txBox="1"/>
          <p:nvPr/>
        </p:nvSpPr>
        <p:spPr>
          <a:xfrm>
            <a:off x="161723" y="821107"/>
            <a:ext cx="152533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W/C 1</a:t>
            </a:r>
            <a:r>
              <a:rPr lang="en-GB" sz="1100" b="1" baseline="30000" dirty="0"/>
              <a:t>st</a:t>
            </a:r>
            <a:r>
              <a:rPr lang="en-GB" sz="1100" b="1" dirty="0"/>
              <a:t> September, 21</a:t>
            </a:r>
            <a:r>
              <a:rPr lang="en-GB" sz="1100" b="1" baseline="30000" dirty="0"/>
              <a:t>st</a:t>
            </a:r>
            <a:r>
              <a:rPr lang="en-GB" sz="1100" b="1" dirty="0"/>
              <a:t> September, 12</a:t>
            </a:r>
            <a:r>
              <a:rPr lang="en-GB" sz="1100" b="1" baseline="30000" dirty="0"/>
              <a:t>th</a:t>
            </a:r>
            <a:r>
              <a:rPr lang="en-GB" sz="1100" b="1" dirty="0"/>
              <a:t> October </a:t>
            </a:r>
          </a:p>
        </p:txBody>
      </p:sp>
    </p:spTree>
    <p:extLst>
      <p:ext uri="{BB962C8B-B14F-4D97-AF65-F5344CB8AC3E}">
        <p14:creationId xmlns:p14="http://schemas.microsoft.com/office/powerpoint/2010/main" val="1379285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 descr="A blank weekly planner&#10;&#10;AI-generated content may be incorrect.">
            <a:extLst>
              <a:ext uri="{FF2B5EF4-FFF2-40B4-BE49-F238E27FC236}">
                <a16:creationId xmlns:a16="http://schemas.microsoft.com/office/drawing/2014/main" id="{22C12632-68BE-1362-BB0D-E030626250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28" y="0"/>
            <a:ext cx="9909528" cy="6858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37177A-4A8D-4B3B-42D9-7CB2F3283384}"/>
              </a:ext>
            </a:extLst>
          </p:cNvPr>
          <p:cNvSpPr txBox="1"/>
          <p:nvPr/>
        </p:nvSpPr>
        <p:spPr>
          <a:xfrm>
            <a:off x="252921" y="75520"/>
            <a:ext cx="49025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Amasis MT Pro Medium" panose="020F0502020204030204" pitchFamily="18" charset="0"/>
                <a:cs typeface="Aldhabi" panose="020F0502020204030204" pitchFamily="2" charset="-78"/>
              </a:rPr>
              <a:t>Spring Summer Menu 2026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DF4651-19F8-99FD-6FF5-AE3D0899956C}"/>
              </a:ext>
            </a:extLst>
          </p:cNvPr>
          <p:cNvSpPr txBox="1"/>
          <p:nvPr/>
        </p:nvSpPr>
        <p:spPr>
          <a:xfrm>
            <a:off x="5155427" y="5853485"/>
            <a:ext cx="31138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Our hot and cold grab &amp; go selection alongside soup of the day and filled jacket potatoes</a:t>
            </a: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CA3E0DA3-ADAA-B180-AC50-7422F276CA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367" y="5804684"/>
            <a:ext cx="313547" cy="30174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F3253F7-B05F-882C-5BE8-DB098DE2372A}"/>
              </a:ext>
            </a:extLst>
          </p:cNvPr>
          <p:cNvSpPr txBox="1"/>
          <p:nvPr/>
        </p:nvSpPr>
        <p:spPr>
          <a:xfrm>
            <a:off x="3159944" y="6154767"/>
            <a:ext cx="161585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Added plant protein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773F01-242A-8096-E74A-6F034E4F75F9}"/>
              </a:ext>
            </a:extLst>
          </p:cNvPr>
          <p:cNvSpPr txBox="1"/>
          <p:nvPr/>
        </p:nvSpPr>
        <p:spPr>
          <a:xfrm>
            <a:off x="3265308" y="5826115"/>
            <a:ext cx="1264075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Vegan option</a:t>
            </a:r>
          </a:p>
        </p:txBody>
      </p:sp>
      <p:sp>
        <p:nvSpPr>
          <p:cNvPr id="9" name="Freeform 23">
            <a:extLst>
              <a:ext uri="{FF2B5EF4-FFF2-40B4-BE49-F238E27FC236}">
                <a16:creationId xmlns:a16="http://schemas.microsoft.com/office/drawing/2014/main" id="{E736E6A4-8434-BB96-21E0-59B361C57352}"/>
              </a:ext>
            </a:extLst>
          </p:cNvPr>
          <p:cNvSpPr/>
          <p:nvPr/>
        </p:nvSpPr>
        <p:spPr>
          <a:xfrm>
            <a:off x="3007459" y="6451064"/>
            <a:ext cx="218693" cy="261610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55AAD7-DDE1-B7E7-F236-220296C91DD9}"/>
              </a:ext>
            </a:extLst>
          </p:cNvPr>
          <p:cNvSpPr txBox="1"/>
          <p:nvPr/>
        </p:nvSpPr>
        <p:spPr>
          <a:xfrm>
            <a:off x="3003511" y="6506128"/>
            <a:ext cx="194948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+mn-ea"/>
                <a:cs typeface="+mn-cs"/>
              </a:rPr>
              <a:t>Source of wholemeal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9C13F32-D7BC-2ECA-A832-3D6DE0A7566C}"/>
              </a:ext>
            </a:extLst>
          </p:cNvPr>
          <p:cNvSpPr txBox="1"/>
          <p:nvPr/>
        </p:nvSpPr>
        <p:spPr>
          <a:xfrm>
            <a:off x="1726747" y="1291081"/>
            <a:ext cx="1550167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Gochujang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 Sticky Chicken</a:t>
            </a: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Rice and Cucumber Shaker Salad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3A1FB4E-3842-8348-797A-40D5FD96F848}"/>
              </a:ext>
            </a:extLst>
          </p:cNvPr>
          <p:cNvSpPr txBox="1"/>
          <p:nvPr/>
        </p:nvSpPr>
        <p:spPr>
          <a:xfrm>
            <a:off x="6440708" y="4425844"/>
            <a:ext cx="1752491" cy="7386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 defTabSz="914400"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Calibri"/>
                <a:cs typeface="Calibri"/>
              </a:rPr>
              <a:t>Apple Pie </a:t>
            </a:r>
          </a:p>
          <a:p>
            <a:pPr algn="ctr" defTabSz="914400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with Custard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Calibri"/>
              <a:cs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6046FCD-5B1B-78A1-C175-ACB7B2AC2532}"/>
              </a:ext>
            </a:extLst>
          </p:cNvPr>
          <p:cNvSpPr txBox="1"/>
          <p:nvPr/>
        </p:nvSpPr>
        <p:spPr>
          <a:xfrm>
            <a:off x="8230288" y="4434335"/>
            <a:ext cx="150027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Iced Sponge Cake</a:t>
            </a:r>
          </a:p>
        </p:txBody>
      </p:sp>
      <p:grpSp>
        <p:nvGrpSpPr>
          <p:cNvPr id="16" name="Group 7">
            <a:extLst>
              <a:ext uri="{FF2B5EF4-FFF2-40B4-BE49-F238E27FC236}">
                <a16:creationId xmlns:a16="http://schemas.microsoft.com/office/drawing/2014/main" id="{AF108516-A7AE-F4B7-B721-DF4E46F408DD}"/>
              </a:ext>
            </a:extLst>
          </p:cNvPr>
          <p:cNvGrpSpPr/>
          <p:nvPr/>
        </p:nvGrpSpPr>
        <p:grpSpPr>
          <a:xfrm>
            <a:off x="2932242" y="6151526"/>
            <a:ext cx="291025" cy="248952"/>
            <a:chOff x="0" y="184916"/>
            <a:chExt cx="3741232" cy="3636623"/>
          </a:xfrm>
        </p:grpSpPr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32E99BF2-D186-FCDC-9871-92C3E5AFADF0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8" name="Freeform 9">
              <a:extLst>
                <a:ext uri="{FF2B5EF4-FFF2-40B4-BE49-F238E27FC236}">
                  <a16:creationId xmlns:a16="http://schemas.microsoft.com/office/drawing/2014/main" id="{E57170E3-C0E1-1CFC-FAE8-0A9AD1B8058E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19" name="Group 10">
              <a:extLst>
                <a:ext uri="{FF2B5EF4-FFF2-40B4-BE49-F238E27FC236}">
                  <a16:creationId xmlns:a16="http://schemas.microsoft.com/office/drawing/2014/main" id="{707B1436-4E5E-A28C-71F1-227BF23E3E66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23" name="Freeform 11">
                <a:extLst>
                  <a:ext uri="{FF2B5EF4-FFF2-40B4-BE49-F238E27FC236}">
                    <a16:creationId xmlns:a16="http://schemas.microsoft.com/office/drawing/2014/main" id="{8059813C-610D-2748-BBC5-D858384AA8B7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TextBox 12">
                <a:extLst>
                  <a:ext uri="{FF2B5EF4-FFF2-40B4-BE49-F238E27FC236}">
                    <a16:creationId xmlns:a16="http://schemas.microsoft.com/office/drawing/2014/main" id="{30E69BF0-50FD-9603-D1DC-0074A21EAD35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20" name="Group 13">
              <a:extLst>
                <a:ext uri="{FF2B5EF4-FFF2-40B4-BE49-F238E27FC236}">
                  <a16:creationId xmlns:a16="http://schemas.microsoft.com/office/drawing/2014/main" id="{54E7A17E-84E0-A33E-DEA6-5680D46A3A7D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21" name="Freeform 14">
                <a:extLst>
                  <a:ext uri="{FF2B5EF4-FFF2-40B4-BE49-F238E27FC236}">
                    <a16:creationId xmlns:a16="http://schemas.microsoft.com/office/drawing/2014/main" id="{4F7F8BE8-7F0D-E353-22A3-D711470AC94F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TextBox 15">
                <a:extLst>
                  <a:ext uri="{FF2B5EF4-FFF2-40B4-BE49-F238E27FC236}">
                    <a16:creationId xmlns:a16="http://schemas.microsoft.com/office/drawing/2014/main" id="{232BB3FD-DD6E-E3E0-7AFD-D63BA7E5340B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0350DF8D-F2E5-D42C-C56D-F94BEFC46536}"/>
              </a:ext>
            </a:extLst>
          </p:cNvPr>
          <p:cNvSpPr txBox="1"/>
          <p:nvPr/>
        </p:nvSpPr>
        <p:spPr>
          <a:xfrm>
            <a:off x="3288063" y="1534264"/>
            <a:ext cx="156704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Chicken Souvlaki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 Seasoned Potatoes, Tzatziki and Greek Salad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FF8B935-BD4F-748B-2415-FEB8E6577909}"/>
              </a:ext>
            </a:extLst>
          </p:cNvPr>
          <p:cNvSpPr txBox="1"/>
          <p:nvPr/>
        </p:nvSpPr>
        <p:spPr>
          <a:xfrm>
            <a:off x="4896533" y="1132584"/>
            <a:ext cx="1714136" cy="12618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Classic Beef Lasagne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Garlic Bread and Chunky Roasted Summer Veg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87276E1-0039-977B-1EF1-EE72F0F7731C}"/>
              </a:ext>
            </a:extLst>
          </p:cNvPr>
          <p:cNvSpPr txBox="1"/>
          <p:nvPr/>
        </p:nvSpPr>
        <p:spPr>
          <a:xfrm>
            <a:off x="6521157" y="1455677"/>
            <a:ext cx="1695428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Jerk Chicken Thighs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Rice &amp; Peas, Broccoli and </a:t>
            </a: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Spiced Pineapple Slaw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DFFC8AE-828B-C757-9C9A-47E10647B87C}"/>
              </a:ext>
            </a:extLst>
          </p:cNvPr>
          <p:cNvSpPr txBox="1"/>
          <p:nvPr/>
        </p:nvSpPr>
        <p:spPr>
          <a:xfrm>
            <a:off x="8216585" y="1106415"/>
            <a:ext cx="1434799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Chip Shop Fish or  Sausage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Chips, Mushy Peas and Gravy or Curry Sauce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A6378F6-3D2B-CBCA-FEE1-BDB2B680C0CA}"/>
              </a:ext>
            </a:extLst>
          </p:cNvPr>
          <p:cNvSpPr txBox="1"/>
          <p:nvPr/>
        </p:nvSpPr>
        <p:spPr>
          <a:xfrm>
            <a:off x="3326396" y="3258548"/>
            <a:ext cx="1567046" cy="86177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Spanakopita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ea typeface="+mn-lt"/>
                <a:cs typeface="+mn-lt"/>
              </a:rPr>
              <a:t>With Seasoned Potatoes, Tzatziki and Greek Salad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52B68C4-F97A-7CA8-C04C-B0E41CA96721}"/>
              </a:ext>
            </a:extLst>
          </p:cNvPr>
          <p:cNvSpPr txBox="1"/>
          <p:nvPr/>
        </p:nvSpPr>
        <p:spPr>
          <a:xfrm>
            <a:off x="4865394" y="2811924"/>
            <a:ext cx="1714136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Tuscan Chickpea Pasta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Garlic Bread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and Chunky Roasted Summer Veg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 pitchFamily="50" charset="0"/>
              <a:ea typeface="DengXian Light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3B756C7-C83B-ABD0-CBBB-157883CFD5EE}"/>
              </a:ext>
            </a:extLst>
          </p:cNvPr>
          <p:cNvSpPr txBox="1"/>
          <p:nvPr/>
        </p:nvSpPr>
        <p:spPr>
          <a:xfrm>
            <a:off x="6484786" y="3015918"/>
            <a:ext cx="1768169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Curried Squash &amp; Butterbeans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 pitchFamily="50" charset="0"/>
                <a:ea typeface="DengXian Light"/>
                <a:cs typeface="+mn-cs"/>
              </a:rPr>
              <a:t>with 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Rice &amp; Peas, Broccoli and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Pineapple Slaw</a:t>
            </a: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srgbClr val="201A3C"/>
              </a:solidFill>
              <a:effectLst/>
              <a:uLnTx/>
              <a:uFillTx/>
              <a:latin typeface="Amasis MT Pro Black" panose="02040A04050005020304" pitchFamily="18" charset="0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28883308-5562-8CCD-C43E-4D460ACC3BB9}"/>
              </a:ext>
            </a:extLst>
          </p:cNvPr>
          <p:cNvSpPr txBox="1"/>
          <p:nvPr/>
        </p:nvSpPr>
        <p:spPr>
          <a:xfrm>
            <a:off x="3390484" y="4382280"/>
            <a:ext cx="160120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Chocolate Crunch Cake</a:t>
            </a:r>
          </a:p>
        </p:txBody>
      </p:sp>
      <p:sp>
        <p:nvSpPr>
          <p:cNvPr id="37" name="Freeform 23">
            <a:extLst>
              <a:ext uri="{FF2B5EF4-FFF2-40B4-BE49-F238E27FC236}">
                <a16:creationId xmlns:a16="http://schemas.microsoft.com/office/drawing/2014/main" id="{53FB0EF3-EB15-438A-666F-E57DC0D1B1E9}"/>
              </a:ext>
            </a:extLst>
          </p:cNvPr>
          <p:cNvSpPr/>
          <p:nvPr/>
        </p:nvSpPr>
        <p:spPr>
          <a:xfrm flipH="1">
            <a:off x="7961969" y="2126868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8366D0D9-641B-61D7-1774-25EFCBBCDB36}"/>
              </a:ext>
            </a:extLst>
          </p:cNvPr>
          <p:cNvSpPr txBox="1"/>
          <p:nvPr/>
        </p:nvSpPr>
        <p:spPr>
          <a:xfrm>
            <a:off x="4919552" y="4470167"/>
            <a:ext cx="160120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  <a:ea typeface="+mn-ea"/>
                <a:cs typeface="+mn-cs"/>
              </a:rPr>
              <a:t>Eton Mess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Selawik Light" panose="020B0502040204020203" pitchFamily="34" charset="0"/>
              <a:ea typeface="+mn-ea"/>
              <a:cs typeface="+mn-cs"/>
            </a:endParaRPr>
          </a:p>
        </p:txBody>
      </p:sp>
      <p:pic>
        <p:nvPicPr>
          <p:cNvPr id="38" name="Picture 37" descr="A picture containing text&#10;&#10;Description automatically generated">
            <a:extLst>
              <a:ext uri="{FF2B5EF4-FFF2-40B4-BE49-F238E27FC236}">
                <a16:creationId xmlns:a16="http://schemas.microsoft.com/office/drawing/2014/main" id="{3F92F74D-7B0A-D37D-794E-5D7F990D7F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997" y="3647646"/>
            <a:ext cx="476731" cy="4587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9A73D04-95D6-21FC-898B-E7D9EE8EBBEE}"/>
              </a:ext>
            </a:extLst>
          </p:cNvPr>
          <p:cNvSpPr txBox="1"/>
          <p:nvPr/>
        </p:nvSpPr>
        <p:spPr>
          <a:xfrm>
            <a:off x="1728376" y="2801983"/>
            <a:ext cx="1536932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>
              <a:defRPr/>
            </a:pPr>
            <a:r>
              <a:rPr lang="en-GB" sz="1400" b="1" dirty="0">
                <a:latin typeface="Amasis MT Pro Black"/>
              </a:rPr>
              <a:t>Yakisoba Soya</a:t>
            </a:r>
            <a:endParaRPr lang="en-US" dirty="0">
              <a:latin typeface="Calibri" panose="020F0502020204030204"/>
              <a:ea typeface="Calibri" panose="020F0502020204030204"/>
              <a:cs typeface="Calibri" panose="020F0502020204030204"/>
            </a:endParaRPr>
          </a:p>
          <a:p>
            <a:pPr algn="ctr">
              <a:defRPr/>
            </a:pPr>
            <a:r>
              <a:rPr lang="en-GB" sz="1400" b="1" dirty="0">
                <a:latin typeface="Amasis MT Pro Black"/>
              </a:rPr>
              <a:t> 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masis MT Pro Black"/>
              </a:rPr>
              <a:t>Noodles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algn="ctr">
              <a:defRPr/>
            </a:pPr>
            <a:r>
              <a:rPr lang="en-GB" sz="1200" b="1" dirty="0">
                <a:solidFill>
                  <a:srgbClr val="F49100"/>
                </a:solidFill>
                <a:ea typeface="+mn-lt"/>
                <a:cs typeface="+mn-lt"/>
              </a:rPr>
              <a:t>Stir Fry with Edamame Beans</a:t>
            </a:r>
            <a:endParaRPr lang="en-GB" sz="1200" b="1" dirty="0">
              <a:solidFill>
                <a:srgbClr val="F49100"/>
              </a:solidFill>
              <a:ea typeface="Calibri"/>
              <a:cs typeface="Calibri"/>
            </a:endParaRPr>
          </a:p>
          <a:p>
            <a:pPr algn="ctr">
              <a:defRPr/>
            </a:pPr>
            <a:endParaRPr lang="en-GB" sz="1200" b="1" dirty="0">
              <a:solidFill>
                <a:srgbClr val="201A3C"/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C8B32E1-86B7-95D5-DE93-4CBBA201257A}"/>
              </a:ext>
            </a:extLst>
          </p:cNvPr>
          <p:cNvSpPr txBox="1"/>
          <p:nvPr/>
        </p:nvSpPr>
        <p:spPr>
          <a:xfrm>
            <a:off x="8252955" y="2762207"/>
            <a:ext cx="1500279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lvl="0" algn="ctr"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Chip Shop Vegan Sausage</a:t>
            </a:r>
          </a:p>
          <a:p>
            <a:pPr lvl="0" algn="ctr"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 pitchFamily="50" charset="0"/>
                <a:ea typeface="DengXian Light"/>
              </a:rPr>
              <a:t>with Chips, Mushy Peas and Gravy or Curry Sauce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9DE4CFAE-1F18-797F-FF1A-BAD0C6861C5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54391" y="1024100"/>
            <a:ext cx="575134" cy="390443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E4E0E754-0403-DB1E-020D-30B71B1102B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14299" y="1098313"/>
            <a:ext cx="1108509" cy="398770"/>
          </a:xfrm>
          <a:prstGeom prst="rect">
            <a:avLst/>
          </a:prstGeom>
        </p:spPr>
      </p:pic>
      <p:sp>
        <p:nvSpPr>
          <p:cNvPr id="63" name="Freeform 23">
            <a:extLst>
              <a:ext uri="{FF2B5EF4-FFF2-40B4-BE49-F238E27FC236}">
                <a16:creationId xmlns:a16="http://schemas.microsoft.com/office/drawing/2014/main" id="{20E0468E-10E4-2894-D771-C0094F425C50}"/>
              </a:ext>
            </a:extLst>
          </p:cNvPr>
          <p:cNvSpPr/>
          <p:nvPr/>
        </p:nvSpPr>
        <p:spPr>
          <a:xfrm flipH="1">
            <a:off x="7881536" y="3701133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6" name="Picture 65" descr="A picture containing text&#10;&#10;Description automatically generated">
            <a:extLst>
              <a:ext uri="{FF2B5EF4-FFF2-40B4-BE49-F238E27FC236}">
                <a16:creationId xmlns:a16="http://schemas.microsoft.com/office/drawing/2014/main" id="{F631B3C8-3157-6166-D59D-9D94E080DE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548" y="3647646"/>
            <a:ext cx="476731" cy="458790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7C3A6CF2-5C98-B4BC-BEE5-181C7CE6F2A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30335" y="2609050"/>
            <a:ext cx="575134" cy="390443"/>
          </a:xfrm>
          <a:prstGeom prst="rect">
            <a:avLst/>
          </a:prstGeom>
        </p:spPr>
      </p:pic>
      <p:pic>
        <p:nvPicPr>
          <p:cNvPr id="68" name="Picture 67" descr="A picture containing text&#10;&#10;Description automatically generated">
            <a:extLst>
              <a:ext uri="{FF2B5EF4-FFF2-40B4-BE49-F238E27FC236}">
                <a16:creationId xmlns:a16="http://schemas.microsoft.com/office/drawing/2014/main" id="{8CC6727A-75D2-D511-6924-48FEAC019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193" y="3662290"/>
            <a:ext cx="476731" cy="458790"/>
          </a:xfrm>
          <a:prstGeom prst="rect">
            <a:avLst/>
          </a:prstGeom>
        </p:spPr>
      </p:pic>
      <p:sp>
        <p:nvSpPr>
          <p:cNvPr id="69" name="Freeform 23">
            <a:extLst>
              <a:ext uri="{FF2B5EF4-FFF2-40B4-BE49-F238E27FC236}">
                <a16:creationId xmlns:a16="http://schemas.microsoft.com/office/drawing/2014/main" id="{3238C65E-E316-1E29-488E-7AD7AE931CE6}"/>
              </a:ext>
            </a:extLst>
          </p:cNvPr>
          <p:cNvSpPr/>
          <p:nvPr/>
        </p:nvSpPr>
        <p:spPr>
          <a:xfrm flipH="1">
            <a:off x="3006561" y="4755494"/>
            <a:ext cx="272986" cy="373882"/>
          </a:xfrm>
          <a:custGeom>
            <a:avLst/>
            <a:gdLst/>
            <a:ahLst/>
            <a:cxnLst/>
            <a:rect l="l" t="t" r="r" b="b"/>
            <a:pathLst>
              <a:path w="424791" h="647188">
                <a:moveTo>
                  <a:pt x="424791" y="0"/>
                </a:moveTo>
                <a:lnTo>
                  <a:pt x="0" y="0"/>
                </a:lnTo>
                <a:lnTo>
                  <a:pt x="0" y="647189"/>
                </a:lnTo>
                <a:lnTo>
                  <a:pt x="424791" y="647189"/>
                </a:lnTo>
                <a:lnTo>
                  <a:pt x="424791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D57050A2-8C57-F1E4-E633-1A3C7E74BFA0}"/>
              </a:ext>
            </a:extLst>
          </p:cNvPr>
          <p:cNvSpPr txBox="1"/>
          <p:nvPr/>
        </p:nvSpPr>
        <p:spPr>
          <a:xfrm>
            <a:off x="1726747" y="4284925"/>
            <a:ext cx="1753143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400" b="1" dirty="0">
                <a:solidFill>
                  <a:srgbClr val="201A3C"/>
                </a:solidFill>
                <a:latin typeface="Amasis MT Pro Black" panose="02040A04050005020304" pitchFamily="18" charset="0"/>
              </a:rPr>
              <a:t>Sticky Toffee Apple </a:t>
            </a:r>
            <a:r>
              <a:rPr kumimoji="0" lang="en-GB" sz="1400" b="1" i="0" u="none" strike="noStrike" kern="1200" cap="none" spc="0" normalizeH="0" baseline="0" noProof="0" dirty="0">
                <a:ln>
                  <a:noFill/>
                </a:ln>
                <a:solidFill>
                  <a:srgbClr val="201A3C"/>
                </a:solidFill>
                <a:effectLst/>
                <a:uLnTx/>
                <a:uFillTx/>
                <a:latin typeface="Amasis MT Pro Black" panose="02040A04050005020304" pitchFamily="18" charset="0"/>
              </a:rPr>
              <a:t>Crumble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w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ith</a:t>
            </a:r>
            <a:r>
              <a:rPr lang="en-GB" sz="1200" b="1" dirty="0">
                <a:solidFill>
                  <a:srgbClr val="F49100"/>
                </a:solidFill>
                <a:latin typeface="Campaign Thin" panose="02000000000000000000"/>
              </a:rPr>
              <a:t> Cu</a:t>
            </a:r>
            <a:r>
              <a:rPr kumimoji="0" lang="en-GB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F49100"/>
                </a:solidFill>
                <a:effectLst/>
                <a:uLnTx/>
                <a:uFillTx/>
                <a:latin typeface="Campaign Thin" panose="02000000000000000000"/>
              </a:rPr>
              <a:t>stard</a:t>
            </a:r>
            <a:endParaRPr kumimoji="0" lang="en-GB" sz="1200" b="1" i="0" u="none" strike="noStrike" kern="1200" cap="none" spc="0" normalizeH="0" baseline="0" noProof="0" dirty="0">
              <a:ln>
                <a:noFill/>
              </a:ln>
              <a:solidFill>
                <a:srgbClr val="F49100"/>
              </a:solidFill>
              <a:effectLst/>
              <a:uLnTx/>
              <a:uFillTx/>
              <a:latin typeface="Campaign Thin" panose="0200000000000000000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15A0AC-5A4B-F210-AFAB-16BFBCB9316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514299" y="2772467"/>
            <a:ext cx="1108509" cy="398770"/>
          </a:xfrm>
          <a:prstGeom prst="rect">
            <a:avLst/>
          </a:prstGeom>
        </p:spPr>
      </p:pic>
      <p:grpSp>
        <p:nvGrpSpPr>
          <p:cNvPr id="13" name="Group 7">
            <a:extLst>
              <a:ext uri="{FF2B5EF4-FFF2-40B4-BE49-F238E27FC236}">
                <a16:creationId xmlns:a16="http://schemas.microsoft.com/office/drawing/2014/main" id="{FCC3A8B8-3F6D-AC10-DC3F-3A0248D6A394}"/>
              </a:ext>
            </a:extLst>
          </p:cNvPr>
          <p:cNvGrpSpPr/>
          <p:nvPr/>
        </p:nvGrpSpPr>
        <p:grpSpPr>
          <a:xfrm>
            <a:off x="6120494" y="2186639"/>
            <a:ext cx="310453" cy="295716"/>
            <a:chOff x="0" y="184916"/>
            <a:chExt cx="3741232" cy="3636623"/>
          </a:xfrm>
        </p:grpSpPr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305CB9D8-648C-9EE1-D635-3531A9378647}"/>
                </a:ext>
              </a:extLst>
            </p:cNvPr>
            <p:cNvSpPr/>
            <p:nvPr/>
          </p:nvSpPr>
          <p:spPr>
            <a:xfrm>
              <a:off x="608333" y="853829"/>
              <a:ext cx="3132899" cy="2967710"/>
            </a:xfrm>
            <a:custGeom>
              <a:avLst/>
              <a:gdLst/>
              <a:ahLst/>
              <a:cxnLst/>
              <a:rect l="l" t="t" r="r" b="b"/>
              <a:pathLst>
                <a:path w="3132899" h="2967710">
                  <a:moveTo>
                    <a:pt x="0" y="0"/>
                  </a:moveTo>
                  <a:lnTo>
                    <a:pt x="3132899" y="0"/>
                  </a:lnTo>
                  <a:lnTo>
                    <a:pt x="3132899" y="2967710"/>
                  </a:lnTo>
                  <a:lnTo>
                    <a:pt x="0" y="296771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Freeform 9">
              <a:extLst>
                <a:ext uri="{FF2B5EF4-FFF2-40B4-BE49-F238E27FC236}">
                  <a16:creationId xmlns:a16="http://schemas.microsoft.com/office/drawing/2014/main" id="{6878FECF-A7A3-7DC2-BFC5-4CF0A5BD9C4F}"/>
                </a:ext>
              </a:extLst>
            </p:cNvPr>
            <p:cNvSpPr/>
            <p:nvPr/>
          </p:nvSpPr>
          <p:spPr>
            <a:xfrm rot="10078272">
              <a:off x="621769" y="184916"/>
              <a:ext cx="1971350" cy="1867406"/>
            </a:xfrm>
            <a:custGeom>
              <a:avLst/>
              <a:gdLst/>
              <a:ahLst/>
              <a:cxnLst/>
              <a:rect l="l" t="t" r="r" b="b"/>
              <a:pathLst>
                <a:path w="1971350" h="1867406">
                  <a:moveTo>
                    <a:pt x="0" y="0"/>
                  </a:moveTo>
                  <a:lnTo>
                    <a:pt x="1971350" y="0"/>
                  </a:lnTo>
                  <a:lnTo>
                    <a:pt x="1971350" y="1867406"/>
                  </a:lnTo>
                  <a:lnTo>
                    <a:pt x="0" y="18674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35" name="Group 10">
              <a:extLst>
                <a:ext uri="{FF2B5EF4-FFF2-40B4-BE49-F238E27FC236}">
                  <a16:creationId xmlns:a16="http://schemas.microsoft.com/office/drawing/2014/main" id="{2A84DA96-9AC4-4887-D788-1498D0BD82C4}"/>
                </a:ext>
              </a:extLst>
            </p:cNvPr>
            <p:cNvGrpSpPr/>
            <p:nvPr/>
          </p:nvGrpSpPr>
          <p:grpSpPr>
            <a:xfrm>
              <a:off x="0" y="1810741"/>
              <a:ext cx="852996" cy="852996"/>
              <a:chOff x="0" y="0"/>
              <a:chExt cx="812800" cy="812800"/>
            </a:xfrm>
          </p:grpSpPr>
          <p:sp>
            <p:nvSpPr>
              <p:cNvPr id="47" name="Freeform 11">
                <a:extLst>
                  <a:ext uri="{FF2B5EF4-FFF2-40B4-BE49-F238E27FC236}">
                    <a16:creationId xmlns:a16="http://schemas.microsoft.com/office/drawing/2014/main" id="{B046E60D-4F07-8922-092A-6BC30711D811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744A03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8" name="TextBox 12">
                <a:extLst>
                  <a:ext uri="{FF2B5EF4-FFF2-40B4-BE49-F238E27FC236}">
                    <a16:creationId xmlns:a16="http://schemas.microsoft.com/office/drawing/2014/main" id="{17BF36D8-4FE6-37B4-2003-5A5F33245849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36" name="Group 13">
              <a:extLst>
                <a:ext uri="{FF2B5EF4-FFF2-40B4-BE49-F238E27FC236}">
                  <a16:creationId xmlns:a16="http://schemas.microsoft.com/office/drawing/2014/main" id="{B4715AA9-AABB-9C7B-4B24-D4E1EC83BCA7}"/>
                </a:ext>
              </a:extLst>
            </p:cNvPr>
            <p:cNvGrpSpPr/>
            <p:nvPr/>
          </p:nvGrpSpPr>
          <p:grpSpPr>
            <a:xfrm>
              <a:off x="2570638" y="270521"/>
              <a:ext cx="583309" cy="583309"/>
              <a:chOff x="0" y="0"/>
              <a:chExt cx="812800" cy="812800"/>
            </a:xfrm>
          </p:grpSpPr>
          <p:sp>
            <p:nvSpPr>
              <p:cNvPr id="41" name="Freeform 14">
                <a:extLst>
                  <a:ext uri="{FF2B5EF4-FFF2-40B4-BE49-F238E27FC236}">
                    <a16:creationId xmlns:a16="http://schemas.microsoft.com/office/drawing/2014/main" id="{5AA3E365-3F39-9B72-CAF1-1D82485483F9}"/>
                  </a:ext>
                </a:extLst>
              </p:cNvPr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E6721F"/>
              </a:solidFill>
            </p:spPr>
            <p:txBody>
              <a:bodyPr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46" name="TextBox 15">
                <a:extLst>
                  <a:ext uri="{FF2B5EF4-FFF2-40B4-BE49-F238E27FC236}">
                    <a16:creationId xmlns:a16="http://schemas.microsoft.com/office/drawing/2014/main" id="{FCCDC75A-3886-9FA0-2D3E-476072AE64B2}"/>
                  </a:ext>
                </a:extLst>
              </p:cNvPr>
              <p:cNvSpPr txBox="1"/>
              <p:nvPr/>
            </p:nvSpPr>
            <p:spPr>
              <a:xfrm>
                <a:off x="76200" y="47625"/>
                <a:ext cx="660400" cy="68897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ts val="196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AA757311-47A6-56C7-5BDB-B7FCC7A8B2FB}"/>
              </a:ext>
            </a:extLst>
          </p:cNvPr>
          <p:cNvSpPr txBox="1"/>
          <p:nvPr/>
        </p:nvSpPr>
        <p:spPr>
          <a:xfrm>
            <a:off x="164592" y="822960"/>
            <a:ext cx="145389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/>
              <a:t>W/c 7</a:t>
            </a:r>
            <a:r>
              <a:rPr lang="en-GB" sz="1100" b="1" baseline="30000" dirty="0"/>
              <a:t>th</a:t>
            </a:r>
            <a:r>
              <a:rPr lang="en-GB" sz="1100" b="1" dirty="0"/>
              <a:t> September, 28</a:t>
            </a:r>
            <a:r>
              <a:rPr lang="en-GB" sz="1100" b="1" baseline="30000" dirty="0"/>
              <a:t>th</a:t>
            </a:r>
            <a:r>
              <a:rPr lang="en-GB" sz="1100" b="1" dirty="0"/>
              <a:t> September, 19</a:t>
            </a:r>
            <a:r>
              <a:rPr lang="en-GB" sz="1100" b="1" baseline="30000" dirty="0"/>
              <a:t>th</a:t>
            </a:r>
            <a:r>
              <a:rPr lang="en-GB" sz="1100" b="1" dirty="0"/>
              <a:t> October  </a:t>
            </a:r>
          </a:p>
        </p:txBody>
      </p:sp>
    </p:spTree>
    <p:extLst>
      <p:ext uri="{BB962C8B-B14F-4D97-AF65-F5344CB8AC3E}">
        <p14:creationId xmlns:p14="http://schemas.microsoft.com/office/powerpoint/2010/main" val="4264045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fcc8f99-6edd-417c-8b08-e4af51aa64dc">
      <Terms xmlns="http://schemas.microsoft.com/office/infopath/2007/PartnerControls"/>
    </lcf76f155ced4ddcb4097134ff3c332f>
    <TaxCatchAll xmlns="93f07fc0-f3cc-4d0b-9a4f-54b5dee9d13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3701AC9A5908340A53101F6F3BF7720" ma:contentTypeVersion="18" ma:contentTypeDescription="Create a new document." ma:contentTypeScope="" ma:versionID="9fc8846d212a640ce1a3de63aa97f66f">
  <xsd:schema xmlns:xsd="http://www.w3.org/2001/XMLSchema" xmlns:xs="http://www.w3.org/2001/XMLSchema" xmlns:p="http://schemas.microsoft.com/office/2006/metadata/properties" xmlns:ns2="cfcc8f99-6edd-417c-8b08-e4af51aa64dc" xmlns:ns3="93f07fc0-f3cc-4d0b-9a4f-54b5dee9d132" targetNamespace="http://schemas.microsoft.com/office/2006/metadata/properties" ma:root="true" ma:fieldsID="4d6af157bc44b65cc6a200a963fad04a" ns2:_="" ns3:_="">
    <xsd:import namespace="cfcc8f99-6edd-417c-8b08-e4af51aa64dc"/>
    <xsd:import namespace="93f07fc0-f3cc-4d0b-9a4f-54b5dee9d13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c8f99-6edd-417c-8b08-e4af51aa64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a60fa401-c735-472c-b85f-e3677d3c5b3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f07fc0-f3cc-4d0b-9a4f-54b5dee9d13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1412bf3a-dce2-436e-b669-e1b034c8f5c5}" ma:internalName="TaxCatchAll" ma:showField="CatchAllData" ma:web="93f07fc0-f3cc-4d0b-9a4f-54b5dee9d13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D7F70F4-AC20-4262-B039-ED8451DB711E}">
  <ds:schemaRefs>
    <ds:schemaRef ds:uri="http://www.w3.org/XML/1998/namespace"/>
    <ds:schemaRef ds:uri="http://purl.org/dc/dcmitype/"/>
    <ds:schemaRef ds:uri="http://schemas.microsoft.com/office/infopath/2007/PartnerControls"/>
    <ds:schemaRef ds:uri="http://schemas.microsoft.com/office/2006/documentManagement/types"/>
    <ds:schemaRef ds:uri="cfcc8f99-6edd-417c-8b08-e4af51aa64dc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93f07fc0-f3cc-4d0b-9a4f-54b5dee9d132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95DFD85-DCEC-4A9B-BD66-3E04A24C669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25CA03-BDE5-4093-81C9-3723901FC6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fcc8f99-6edd-417c-8b08-e4af51aa64dc"/>
    <ds:schemaRef ds:uri="93f07fc0-f3cc-4d0b-9a4f-54b5dee9d13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1877</TotalTime>
  <Words>495</Words>
  <Application>Microsoft Office PowerPoint</Application>
  <PresentationFormat>A4 Paper (210x297 mm)</PresentationFormat>
  <Paragraphs>106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Amasis MT Pro Black</vt:lpstr>
      <vt:lpstr>Amasis MT Pro Medium</vt:lpstr>
      <vt:lpstr>Aptos</vt:lpstr>
      <vt:lpstr>Arial</vt:lpstr>
      <vt:lpstr>Calibri</vt:lpstr>
      <vt:lpstr>Calibri Light</vt:lpstr>
      <vt:lpstr>Campaign Thin</vt:lpstr>
      <vt:lpstr>Selawik Light</vt:lpstr>
      <vt:lpstr>Office Theme</vt:lpstr>
      <vt:lpstr>PowerPoint Presentation</vt:lpstr>
      <vt:lpstr>PowerPoint Presentation</vt:lpstr>
      <vt:lpstr>PowerPoint Presentation</vt:lpstr>
    </vt:vector>
  </TitlesOfParts>
  <Company>WSH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Cooper</dc:creator>
  <cp:lastModifiedBy>Clair Meadows</cp:lastModifiedBy>
  <cp:revision>37</cp:revision>
  <dcterms:created xsi:type="dcterms:W3CDTF">2023-01-19T15:41:07Z</dcterms:created>
  <dcterms:modified xsi:type="dcterms:W3CDTF">2026-09-02T13:51:26Z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0x01010043701AC9A5908340A53101F6F3BF7720</vt:lpwstr>
  </property>
  <property fmtid="{D5CDD505-2E9C-101B-9397-08002B2CF9AE}" pid="3" name="MediaServiceImageTags">
    <vt:lpwstr/>
  </property>
</Properties>
</file>