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4"/>
  </p:notesMasterIdLst>
  <p:sldIdLst>
    <p:sldId id="256" r:id="rId5"/>
    <p:sldId id="261" r:id="rId6"/>
    <p:sldId id="273" r:id="rId7"/>
    <p:sldId id="276" r:id="rId8"/>
    <p:sldId id="264" r:id="rId9"/>
    <p:sldId id="265" r:id="rId10"/>
    <p:sldId id="262" r:id="rId11"/>
    <p:sldId id="266" r:id="rId12"/>
    <p:sldId id="267" r:id="rId13"/>
    <p:sldId id="258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1F52"/>
    <a:srgbClr val="FFFFFF"/>
    <a:srgbClr val="E6F0F9"/>
    <a:srgbClr val="D7D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64286" autoAdjust="0"/>
  </p:normalViewPr>
  <p:slideViewPr>
    <p:cSldViewPr snapToGrid="0">
      <p:cViewPr varScale="1">
        <p:scale>
          <a:sx n="71" d="100"/>
          <a:sy n="71" d="100"/>
        </p:scale>
        <p:origin x="2100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ie Thornton" userId="796ea1eb-7311-4f51-8a95-7ebf7e7c7ff1" providerId="ADAL" clId="{FDE18E9E-B858-4013-A2BD-A8B29B17D722}"/>
    <pc:docChg chg="modSld">
      <pc:chgData name="Stevie Thornton" userId="796ea1eb-7311-4f51-8a95-7ebf7e7c7ff1" providerId="ADAL" clId="{FDE18E9E-B858-4013-A2BD-A8B29B17D722}" dt="2026-10-06T11:16:48.218" v="3" actId="20577"/>
      <pc:docMkLst>
        <pc:docMk/>
      </pc:docMkLst>
      <pc:sldChg chg="modNotesTx">
        <pc:chgData name="Stevie Thornton" userId="796ea1eb-7311-4f51-8a95-7ebf7e7c7ff1" providerId="ADAL" clId="{FDE18E9E-B858-4013-A2BD-A8B29B17D722}" dt="2026-10-06T11:16:36.104" v="2" actId="20577"/>
        <pc:sldMkLst>
          <pc:docMk/>
          <pc:sldMk cId="887068994" sldId="258"/>
        </pc:sldMkLst>
      </pc:sldChg>
      <pc:sldChg chg="modNotesTx">
        <pc:chgData name="Stevie Thornton" userId="796ea1eb-7311-4f51-8a95-7ebf7e7c7ff1" providerId="ADAL" clId="{FDE18E9E-B858-4013-A2BD-A8B29B17D722}" dt="2026-10-06T11:16:21.992" v="0" actId="20577"/>
        <pc:sldMkLst>
          <pc:docMk/>
          <pc:sldMk cId="3244264058" sldId="261"/>
        </pc:sldMkLst>
      </pc:sldChg>
      <pc:sldChg chg="modNotesTx">
        <pc:chgData name="Stevie Thornton" userId="796ea1eb-7311-4f51-8a95-7ebf7e7c7ff1" providerId="ADAL" clId="{FDE18E9E-B858-4013-A2BD-A8B29B17D722}" dt="2026-10-06T11:16:26.919" v="1" actId="20577"/>
        <pc:sldMkLst>
          <pc:docMk/>
          <pc:sldMk cId="163650204" sldId="264"/>
        </pc:sldMkLst>
      </pc:sldChg>
      <pc:sldChg chg="modNotesTx">
        <pc:chgData name="Stevie Thornton" userId="796ea1eb-7311-4f51-8a95-7ebf7e7c7ff1" providerId="ADAL" clId="{FDE18E9E-B858-4013-A2BD-A8B29B17D722}" dt="2026-10-06T11:16:48.218" v="3" actId="20577"/>
        <pc:sldMkLst>
          <pc:docMk/>
          <pc:sldMk cId="2043415056" sldId="2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BD4135-CCCC-474C-87E8-1E043AFB36BC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B5FB5-C81D-4513-8938-B8E54B0B06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71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518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250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67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237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906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B5FB5-C81D-4513-8938-B8E54B0B069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856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ECC558D-B9DE-A7B3-3FE8-9F72E8ADA56C}"/>
              </a:ext>
            </a:extLst>
          </p:cNvPr>
          <p:cNvSpPr/>
          <p:nvPr userDrawn="1"/>
        </p:nvSpPr>
        <p:spPr>
          <a:xfrm>
            <a:off x="0" y="0"/>
            <a:ext cx="12192000" cy="3250096"/>
          </a:xfrm>
          <a:prstGeom prst="rect">
            <a:avLst/>
          </a:prstGeom>
          <a:solidFill>
            <a:srgbClr val="D7DE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4862996-8670-5742-33D5-FC8C027278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t="18705" r="8227" b="20459"/>
          <a:stretch/>
        </p:blipFill>
        <p:spPr>
          <a:xfrm>
            <a:off x="838200" y="0"/>
            <a:ext cx="113538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DB3AC3-CB1A-F58C-9396-78656C8EFF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3447" y="3171945"/>
            <a:ext cx="12250615" cy="1006475"/>
          </a:xfrm>
          <a:solidFill>
            <a:srgbClr val="821F52"/>
          </a:solidFill>
          <a:ln>
            <a:solidFill>
              <a:srgbClr val="821F52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22" name="Picture 21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2CE8A692-1575-4418-5B0D-FEFB0128F66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251100" y="3811033"/>
            <a:ext cx="12978559" cy="177484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35FCB76-E33B-CBB7-C311-53DD5BCE136F}"/>
              </a:ext>
            </a:extLst>
          </p:cNvPr>
          <p:cNvGrpSpPr/>
          <p:nvPr userDrawn="1"/>
        </p:nvGrpSpPr>
        <p:grpSpPr>
          <a:xfrm>
            <a:off x="4102782" y="5774884"/>
            <a:ext cx="3986435" cy="743861"/>
            <a:chOff x="3968888" y="5774884"/>
            <a:chExt cx="3986435" cy="743861"/>
          </a:xfrm>
        </p:grpSpPr>
        <p:pic>
          <p:nvPicPr>
            <p:cNvPr id="11" name="Picture 10" descr="A blue sign with white text&#10;&#10;Description automatically generated with medium confidence">
              <a:extLst>
                <a:ext uri="{FF2B5EF4-FFF2-40B4-BE49-F238E27FC236}">
                  <a16:creationId xmlns:a16="http://schemas.microsoft.com/office/drawing/2014/main" id="{CFC3E89D-3266-B24A-63DC-B919CB8FD8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6985069" y="5774884"/>
              <a:ext cx="970254" cy="743861"/>
            </a:xfrm>
            <a:prstGeom prst="rect">
              <a:avLst/>
            </a:prstGeom>
          </p:spPr>
        </p:pic>
        <p:pic>
          <p:nvPicPr>
            <p:cNvPr id="5" name="Picture 4" descr="A white background with purple text&#10;&#10;Description automatically generated">
              <a:extLst>
                <a:ext uri="{FF2B5EF4-FFF2-40B4-BE49-F238E27FC236}">
                  <a16:creationId xmlns:a16="http://schemas.microsoft.com/office/drawing/2014/main" id="{E7C090F3-4CC8-474E-4903-0653A76EF3B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968888" y="5774884"/>
              <a:ext cx="2680411" cy="7438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4222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739B5F9-3997-8115-ABCF-169BC972A5D8}"/>
              </a:ext>
            </a:extLst>
          </p:cNvPr>
          <p:cNvSpPr/>
          <p:nvPr userDrawn="1"/>
        </p:nvSpPr>
        <p:spPr>
          <a:xfrm>
            <a:off x="-12700" y="6085804"/>
            <a:ext cx="12204700" cy="576000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B0C8DA-4FF1-54AF-B41A-53B0C7B617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26DA4A-5689-E805-C8DA-999A663DD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081"/>
            <a:ext cx="10515600" cy="779463"/>
          </a:xfrm>
        </p:spPr>
        <p:txBody>
          <a:bodyPr/>
          <a:lstStyle>
            <a:lvl1pPr>
              <a:defRPr sz="2800"/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D25F8-6197-D08B-7079-9A8276C94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4841"/>
            <a:ext cx="10515600" cy="91977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pic>
        <p:nvPicPr>
          <p:cNvPr id="12" name="Picture 11" descr="Logo&#10;&#10;Description automatically generated with medium confidence">
            <a:extLst>
              <a:ext uri="{FF2B5EF4-FFF2-40B4-BE49-F238E27FC236}">
                <a16:creationId xmlns:a16="http://schemas.microsoft.com/office/drawing/2014/main" id="{FE79F6AA-A13D-A6D4-EF20-DF0712C647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18239" y="6143082"/>
            <a:ext cx="530470" cy="468343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B9215041-4A1D-2115-F01A-015840F66F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755432" y="6199777"/>
            <a:ext cx="403003" cy="354953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7A070947-9DC4-EC4B-DEC1-A7957C022E1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065158" y="6193054"/>
            <a:ext cx="322787" cy="368398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645683EE-274E-F4C5-B40A-5A4D1D5F9F6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79027" y="6150592"/>
            <a:ext cx="336928" cy="453322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1F4F2704-B066-343F-6091-6A3ABB31B14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294668" y="6164641"/>
            <a:ext cx="377636" cy="425224"/>
          </a:xfrm>
          <a:prstGeom prst="rect">
            <a:avLst/>
          </a:prstGeom>
        </p:spPr>
      </p:pic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D9FE2C13-0C08-AA6F-6D6A-5866FD5ED86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22680" y="6188002"/>
            <a:ext cx="584960" cy="37850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9EF554-CAB3-6139-63A4-9298FA46E9DE}"/>
              </a:ext>
            </a:extLst>
          </p:cNvPr>
          <p:cNvSpPr/>
          <p:nvPr userDrawn="1"/>
        </p:nvSpPr>
        <p:spPr>
          <a:xfrm>
            <a:off x="828675" y="1398282"/>
            <a:ext cx="10521950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2400" b="1" dirty="0">
                <a:solidFill>
                  <a:schemeClr val="tx1"/>
                </a:solidFill>
              </a:rPr>
              <a:t>LEARNING INTENTIONS: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FCA307-3923-DA09-F36F-455D470CD70D}"/>
              </a:ext>
            </a:extLst>
          </p:cNvPr>
          <p:cNvSpPr/>
          <p:nvPr userDrawn="1"/>
        </p:nvSpPr>
        <p:spPr>
          <a:xfrm>
            <a:off x="816655" y="2915485"/>
            <a:ext cx="10521950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2400" b="1" dirty="0">
                <a:solidFill>
                  <a:schemeClr val="tx1"/>
                </a:solidFill>
              </a:rPr>
              <a:t>SUCCESS CRITERIA: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DA5BFC3-72EC-E1B3-D996-5E221A8D39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28675" y="3440252"/>
            <a:ext cx="10515600" cy="1874581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2C857C-24E1-62A1-A3EA-E8605C0D9153}"/>
              </a:ext>
            </a:extLst>
          </p:cNvPr>
          <p:cNvSpPr/>
          <p:nvPr userDrawn="1"/>
        </p:nvSpPr>
        <p:spPr>
          <a:xfrm>
            <a:off x="748162" y="5432877"/>
            <a:ext cx="1442948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1800" b="1" dirty="0">
                <a:solidFill>
                  <a:schemeClr val="tx1"/>
                </a:solidFill>
              </a:rPr>
              <a:t>PREVIOUSLY: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A8CF730-0121-51CE-6282-074CEE1F2D10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2191110" y="5422083"/>
            <a:ext cx="3892404" cy="59485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50D3E67-B204-4BFD-3A7C-EA6B83F02EB0}"/>
              </a:ext>
            </a:extLst>
          </p:cNvPr>
          <p:cNvSpPr/>
          <p:nvPr userDrawn="1"/>
        </p:nvSpPr>
        <p:spPr>
          <a:xfrm>
            <a:off x="6136079" y="5428740"/>
            <a:ext cx="1442948" cy="450847"/>
          </a:xfrm>
          <a:prstGeom prst="rect">
            <a:avLst/>
          </a:prstGeom>
          <a:solidFill>
            <a:srgbClr val="D7DEE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GB" sz="1800" b="1" dirty="0">
                <a:solidFill>
                  <a:schemeClr val="tx1"/>
                </a:solidFill>
              </a:rPr>
              <a:t>NEXT TIME: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35CB1C34-3FFC-114A-C733-E4733E19F2EC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7446201" y="5417031"/>
            <a:ext cx="3892404" cy="594853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35B51F07-B606-F51F-7732-5F49736641B2}"/>
              </a:ext>
            </a:extLst>
          </p:cNvPr>
          <p:cNvSpPr txBox="1">
            <a:spLocks/>
          </p:cNvSpPr>
          <p:nvPr userDrawn="1"/>
        </p:nvSpPr>
        <p:spPr>
          <a:xfrm>
            <a:off x="1" y="3623"/>
            <a:ext cx="12192000" cy="518323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i="0" kern="120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pPr algn="l"/>
            <a:r>
              <a:rPr lang="en-GB" sz="1800" dirty="0"/>
              <a:t>LEARNING SEQUENCE: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19098872-11D1-926A-C3D2-57FAA9C0607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247930" y="1"/>
            <a:ext cx="9944069" cy="515048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3" name="Picture 12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F3197D15-6039-DAEC-CF18-9A2DFD7F200F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1BD404B-775D-C660-74A4-2880CF04E0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1160" y="61912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fld id="{BA5D87B0-683C-EA49-AFA1-5057F9DAAB78}" type="datetimeFigureOut">
              <a:rPr lang="en-GB" smtClean="0"/>
              <a:pPr/>
              <a:t>06/10/2026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25591"/>
      </p:ext>
    </p:extLst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6D6B75-C9ED-E63C-C7F0-BF46D9B03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E31D8-006C-F8FF-8A4C-3CF24398F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04BE8-C4EE-6407-AA68-975B2917D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B0910E8-35FA-9B64-86F0-6E06B89912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3447" y="4086225"/>
            <a:ext cx="12250615" cy="1006475"/>
          </a:xfrm>
          <a:solidFill>
            <a:srgbClr val="821F52"/>
          </a:solidFill>
          <a:ln>
            <a:solidFill>
              <a:srgbClr val="821F52"/>
            </a:solidFill>
          </a:ln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F3E158-D15F-879C-0AD9-5C576A5BDD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t="18705" r="8227" b="20459"/>
          <a:stretch/>
        </p:blipFill>
        <p:spPr>
          <a:xfrm>
            <a:off x="838200" y="0"/>
            <a:ext cx="11353800" cy="6858000"/>
          </a:xfrm>
          <a:prstGeom prst="rect">
            <a:avLst/>
          </a:prstGeom>
        </p:spPr>
      </p:pic>
      <p:pic>
        <p:nvPicPr>
          <p:cNvPr id="2" name="Picture 1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C3DF8AFA-B0FB-164D-39E9-DB32307E2D9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84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96F5AE-61CA-1CB5-2D4D-CD78A43F1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B1C1ED-0C95-B654-23D6-582FBCD7E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FAC66C-F8CB-A564-DAEE-CFA0392A1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D323C5-9D55-AC9C-37AF-6A5E3EEDF3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7713DB1-B792-72C6-33A4-A5E8B1AF2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081"/>
            <a:ext cx="10515600" cy="7794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pic>
        <p:nvPicPr>
          <p:cNvPr id="2" name="Picture 1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AE71BA93-5161-B1AD-0ED6-5BD1F20E25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9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Footer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6998C2-02AA-812E-C003-354669F80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B0F37-7796-0A59-35D7-498817595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EC5CA-43EB-9728-4045-7BCA8E80A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7E7BBB-DEAF-62DF-EC15-4C802AC0A7BC}"/>
              </a:ext>
            </a:extLst>
          </p:cNvPr>
          <p:cNvSpPr/>
          <p:nvPr userDrawn="1"/>
        </p:nvSpPr>
        <p:spPr>
          <a:xfrm>
            <a:off x="-12700" y="6085804"/>
            <a:ext cx="12204700" cy="576000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D4D96-D40C-8708-E7CE-DD044077A2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F0253721-58C1-0947-3A99-7B64067CF27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318239" y="6143082"/>
            <a:ext cx="530470" cy="468343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9DDC98B3-4DFE-4647-798C-6445ED7DF79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755432" y="6199777"/>
            <a:ext cx="403003" cy="354953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A768AF6C-1D40-1B33-119C-D9648679E58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065158" y="6193054"/>
            <a:ext cx="322787" cy="368398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41E06100-6BB9-EFED-EDE2-4EEBC0B783B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79027" y="6150592"/>
            <a:ext cx="336928" cy="453322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A6274521-95E1-EFC1-F2D4-00B8142FEE5D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294668" y="6164641"/>
            <a:ext cx="377636" cy="425224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EB422F20-3C54-7C47-7A25-57A4C51F921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22680" y="6188002"/>
            <a:ext cx="584960" cy="37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8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6998C2-02AA-812E-C003-354669F80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0B0F37-7796-0A59-35D7-498817595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EC5CA-43EB-9728-4045-7BCA8E80A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D4D96-D40C-8708-E7CE-DD044077A2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69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174EFB7-C853-2F31-C2E2-A995E7CE56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l="168" t="12021" r="1325" b="271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F89A48-D8B2-CAEC-D487-9960E3A9D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5A627E-AEC2-856E-D559-6492BAB8D0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EA88BB-1AFE-A277-ABBA-F31E0077F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5563F-F978-78E6-28A0-93CB1C67E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87B0-683C-EA49-AFA1-5057F9DAAB78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12F4B-D160-8F4A-C27B-EEE9FAC0D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D48DE-5561-653D-58C2-D321F7FB2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rgbClr val="D7DE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FF3E158-D15F-879C-0AD9-5C576A5BDD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4000"/>
          </a:blip>
          <a:srcRect t="18705" r="8227" b="20459"/>
          <a:stretch/>
        </p:blipFill>
        <p:spPr>
          <a:xfrm>
            <a:off x="838200" y="0"/>
            <a:ext cx="113538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33135CA-7CF0-575F-FEE3-52DB6AA47509}"/>
              </a:ext>
            </a:extLst>
          </p:cNvPr>
          <p:cNvSpPr/>
          <p:nvPr userDrawn="1"/>
        </p:nvSpPr>
        <p:spPr>
          <a:xfrm>
            <a:off x="-11723" y="4086000"/>
            <a:ext cx="12240000" cy="1007999"/>
          </a:xfrm>
          <a:prstGeom prst="rect">
            <a:avLst/>
          </a:prstGeom>
          <a:solidFill>
            <a:srgbClr val="821F52"/>
          </a:solidFill>
          <a:ln>
            <a:solidFill>
              <a:srgbClr val="821F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53A837-3CDD-378C-C515-F2858B30F22A}"/>
              </a:ext>
            </a:extLst>
          </p:cNvPr>
          <p:cNvSpPr txBox="1"/>
          <p:nvPr userDrawn="1"/>
        </p:nvSpPr>
        <p:spPr>
          <a:xfrm>
            <a:off x="-11723" y="4236056"/>
            <a:ext cx="12240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2" name="Picture 1" descr="A black and pink sign with white text&#10;&#10;Description automatically generated">
            <a:extLst>
              <a:ext uri="{FF2B5EF4-FFF2-40B4-BE49-F238E27FC236}">
                <a16:creationId xmlns:a16="http://schemas.microsoft.com/office/drawing/2014/main" id="{B262F8EF-E2B6-B4EF-86F1-E564E6D440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59822" y="620626"/>
            <a:ext cx="2376830" cy="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42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CAE83A-8545-B143-3BBF-34D3CB939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14AFD-0820-BB07-8361-EEB22586F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B1DA-5AF3-011C-BFB2-D73BE1B4B2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D87B0-683C-EA49-AFA1-5057F9DAAB78}" type="datetimeFigureOut">
              <a:rPr lang="en-GB" smtClean="0"/>
              <a:t>06/10/2026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C3EC2E-8773-FC09-93B5-F06BC178B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549E9-6B7D-38E1-9902-97E521924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983FF-D357-4C40-8605-08BEEA1F9C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269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9" r:id="rId6"/>
    <p:sldLayoutId id="2147483657" r:id="rId7"/>
    <p:sldLayoutId id="214748365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chodkin@sirharrysmith.com" TargetMode="External"/><Relationship Id="rId2" Type="http://schemas.openxmlformats.org/officeDocument/2006/relationships/hyperlink" Target="mailto:reception@sirharrysmith.com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kmaddy@sirharrysmith.com" TargetMode="External"/><Relationship Id="rId4" Type="http://schemas.openxmlformats.org/officeDocument/2006/relationships/hyperlink" Target="mailto:crestaino@sirharrysmith.co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B830B-1430-AAA7-8760-FCB92D746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056" y="2710550"/>
            <a:ext cx="11983887" cy="1006475"/>
          </a:xfrm>
        </p:spPr>
        <p:txBody>
          <a:bodyPr/>
          <a:lstStyle/>
          <a:p>
            <a:r>
              <a:rPr lang="en-GB" dirty="0"/>
              <a:t>Welcome to Sir Harry Smith Community College </a:t>
            </a:r>
          </a:p>
        </p:txBody>
      </p:sp>
    </p:spTree>
    <p:extLst>
      <p:ext uri="{BB962C8B-B14F-4D97-AF65-F5344CB8AC3E}">
        <p14:creationId xmlns:p14="http://schemas.microsoft.com/office/powerpoint/2010/main" val="3467697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E1F974C-A521-82A6-AA94-09FDB3C77095}"/>
              </a:ext>
            </a:extLst>
          </p:cNvPr>
          <p:cNvSpPr txBox="1"/>
          <p:nvPr/>
        </p:nvSpPr>
        <p:spPr>
          <a:xfrm>
            <a:off x="5033424" y="597675"/>
            <a:ext cx="6261795" cy="5632311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As Acting Headteacher, I want parents and carers to understand what drives my decisions and my vision for our school.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Having worked in education for over 20 years, I believe a great education is about far more than qualifications. It should help young people discover their strengths, develop their character and prepare them for life.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I have high expectations because I believe every child is capable of achieving great things. But those expectations must go hand in hand with care, consistency and compassion, so every student feels both challenged and supported.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Above all, schools are communities. When students, staff and families work together, we give young people the best possible opportunity to succeed.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My commitment is simple: to build a school where every child feels known, valued and inspired to be their best.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DE23314-EBAE-57E0-28C9-F2D740ECB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781" y="693098"/>
            <a:ext cx="3427661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44264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CF3772-1796-F6C4-BD68-566C59132154}"/>
              </a:ext>
            </a:extLst>
          </p:cNvPr>
          <p:cNvSpPr txBox="1"/>
          <p:nvPr/>
        </p:nvSpPr>
        <p:spPr>
          <a:xfrm>
            <a:off x="2535572" y="1581135"/>
            <a:ext cx="7287936" cy="2800767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 fontAlgn="t"/>
            <a:r>
              <a:rPr lang="en-GB" sz="4400" b="1" i="0" dirty="0">
                <a:effectLst/>
                <a:latin typeface="Segoe UI" panose="020B0502040204020203" pitchFamily="34" charset="0"/>
              </a:rPr>
              <a:t>"I believe schools should help create good people, not just successful students."</a:t>
            </a:r>
          </a:p>
        </p:txBody>
      </p:sp>
    </p:spTree>
    <p:extLst>
      <p:ext uri="{BB962C8B-B14F-4D97-AF65-F5344CB8AC3E}">
        <p14:creationId xmlns:p14="http://schemas.microsoft.com/office/powerpoint/2010/main" val="3268777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579D68-C9EA-459C-97DB-806E4058A2EA}"/>
              </a:ext>
            </a:extLst>
          </p:cNvPr>
          <p:cNvSpPr txBox="1"/>
          <p:nvPr/>
        </p:nvSpPr>
        <p:spPr>
          <a:xfrm>
            <a:off x="507492" y="125391"/>
            <a:ext cx="11177016" cy="5816977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Putting Pupils First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Every decision should focus on improving outcomes, experiences and opportunities for our students.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Stronger Accountability &amp; Visibility 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Clearer responsibilities help us identify priorities quickly and take effective action.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Improved Communication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We want parents and carers to feel heard, with stronger communication between school, families and the wider community.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Greater Leadership Capacity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structure gives senior leaders more capacity to focus on teaching, behaviour, attendance, safeguarding and staff development.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Long-Term Stability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Clear systems, shared expectations and sustainable leadership will support lasting school improvement.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Listening to Our Community</a:t>
            </a: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We value feedback from parents and carers and will consider it carefully when making decisions in the best interests of our students.</a:t>
            </a:r>
          </a:p>
        </p:txBody>
      </p:sp>
    </p:spTree>
    <p:extLst>
      <p:ext uri="{BB962C8B-B14F-4D97-AF65-F5344CB8AC3E}">
        <p14:creationId xmlns:p14="http://schemas.microsoft.com/office/powerpoint/2010/main" val="3987184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62D803-3DA2-A71D-BF2A-122A456BCC07}"/>
              </a:ext>
            </a:extLst>
          </p:cNvPr>
          <p:cNvSpPr txBox="1"/>
          <p:nvPr/>
        </p:nvSpPr>
        <p:spPr>
          <a:xfrm>
            <a:off x="293614" y="450390"/>
            <a:ext cx="4412608" cy="1938992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Attendance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Achievement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Enrichment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0F9CC7-B408-E9F5-42B6-41850BF3282D}"/>
              </a:ext>
            </a:extLst>
          </p:cNvPr>
          <p:cNvSpPr txBox="1"/>
          <p:nvPr/>
        </p:nvSpPr>
        <p:spPr>
          <a:xfrm>
            <a:off x="5108893" y="154816"/>
            <a:ext cx="6906939" cy="255454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Communication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Community &amp; Collaboration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Accountability </a:t>
            </a:r>
          </a:p>
          <a:p>
            <a:pPr algn="ctr"/>
            <a:r>
              <a:rPr lang="en-GB" sz="4000" dirty="0">
                <a:latin typeface="Segoe UI" panose="020B0502040204020203" pitchFamily="34" charset="0"/>
                <a:cs typeface="Segoe UI" panose="020B0502040204020203" pitchFamily="34" charset="0"/>
              </a:rPr>
              <a:t>Safety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0165CD-3244-9FAE-6D8D-36AE1C487BF2}"/>
              </a:ext>
            </a:extLst>
          </p:cNvPr>
          <p:cNvSpPr txBox="1"/>
          <p:nvPr/>
        </p:nvSpPr>
        <p:spPr>
          <a:xfrm>
            <a:off x="293614" y="2973450"/>
            <a:ext cx="7279877" cy="2862322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Aspiration &amp; Achievement </a:t>
            </a:r>
          </a:p>
          <a:p>
            <a:pPr algn="ctr"/>
            <a:r>
              <a:rPr lang="en-GB" sz="3600" dirty="0">
                <a:latin typeface="Segoe UI" panose="020B0502040204020203" pitchFamily="34" charset="0"/>
                <a:cs typeface="Segoe UI" panose="020B0502040204020203" pitchFamily="34" charset="0"/>
              </a:rPr>
              <a:t>Be Safe </a:t>
            </a:r>
          </a:p>
          <a:p>
            <a:pPr algn="ctr"/>
            <a:r>
              <a:rPr lang="en-GB" sz="3600" dirty="0">
                <a:latin typeface="Segoe UI" panose="020B0502040204020203" pitchFamily="34" charset="0"/>
                <a:cs typeface="Segoe UI" panose="020B0502040204020203" pitchFamily="34" charset="0"/>
              </a:rPr>
              <a:t>Be Respectful </a:t>
            </a:r>
          </a:p>
          <a:p>
            <a:pPr algn="ctr"/>
            <a:r>
              <a:rPr lang="en-GB" sz="36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 Responsible </a:t>
            </a:r>
          </a:p>
          <a:p>
            <a:pPr algn="ctr"/>
            <a:r>
              <a:rPr lang="en-GB" sz="3600" dirty="0">
                <a:latin typeface="Segoe UI" panose="020B0502040204020203" pitchFamily="34" charset="0"/>
                <a:cs typeface="Segoe UI" panose="020B0502040204020203" pitchFamily="34" charset="0"/>
              </a:rPr>
              <a:t>Be Proud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EA725B73-B19C-887B-2A00-0157B7B4C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923" y="2873927"/>
            <a:ext cx="2521984" cy="1589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1610A25A-23F2-EC72-5FDF-2179F43CF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731" y="4267031"/>
            <a:ext cx="2091655" cy="15687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6744BF-4DBB-94EA-D75C-162545EC9BAD}"/>
              </a:ext>
            </a:extLst>
          </p:cNvPr>
          <p:cNvSpPr/>
          <p:nvPr/>
        </p:nvSpPr>
        <p:spPr>
          <a:xfrm>
            <a:off x="9912575" y="2922445"/>
            <a:ext cx="116576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1953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7669EEF-25D5-AC24-ACC0-AEF69A6FECA1}"/>
              </a:ext>
            </a:extLst>
          </p:cNvPr>
          <p:cNvSpPr/>
          <p:nvPr/>
        </p:nvSpPr>
        <p:spPr>
          <a:xfrm>
            <a:off x="8746811" y="4849447"/>
            <a:ext cx="116576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163650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1CE589-6C43-31D8-6CA4-03467BE099A9}"/>
              </a:ext>
            </a:extLst>
          </p:cNvPr>
          <p:cNvSpPr txBox="1"/>
          <p:nvPr/>
        </p:nvSpPr>
        <p:spPr>
          <a:xfrm>
            <a:off x="5792515" y="2890802"/>
            <a:ext cx="5893518" cy="2862322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800" b="0" dirty="0">
                <a:solidFill>
                  <a:srgbClr val="FF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Our staff may occasionally send emails outside of normal working hours. However, there is no expectation for staff to read or respond to emails outside of their normal working hours.</a:t>
            </a:r>
          </a:p>
          <a:p>
            <a:pPr algn="ctr" fontAlgn="base"/>
            <a:endParaRPr lang="en-GB" sz="1800" b="0" dirty="0">
              <a:solidFill>
                <a:srgbClr val="FF0000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/>
            <a:r>
              <a:rPr lang="en-GB" sz="1800" b="0" dirty="0">
                <a:solidFill>
                  <a:srgbClr val="FF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Parent enquiries will be responded to during working hours, Monday to Friday, during term time only, and we aim to respond within 48 hours.</a:t>
            </a:r>
          </a:p>
          <a:p>
            <a:pPr algn="ctr" fontAlgn="base"/>
            <a:endParaRPr lang="en-GB" sz="1800" b="0" dirty="0">
              <a:solidFill>
                <a:srgbClr val="FF0000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/>
            <a:r>
              <a:rPr lang="en-GB" sz="1800" b="0" dirty="0">
                <a:solidFill>
                  <a:srgbClr val="FF0000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Thank you for your patience and understanding.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08288C-5364-DD67-D6EA-CF060598D6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939" t="17003" r="32762"/>
          <a:stretch/>
        </p:blipFill>
        <p:spPr>
          <a:xfrm>
            <a:off x="424259" y="471750"/>
            <a:ext cx="2757853" cy="3850213"/>
          </a:xfrm>
          <a:prstGeom prst="rect">
            <a:avLst/>
          </a:prstGeom>
          <a:ln w="57150">
            <a:solidFill>
              <a:srgbClr val="821F52"/>
            </a:solidFill>
          </a:ln>
        </p:spPr>
      </p:pic>
      <p:pic>
        <p:nvPicPr>
          <p:cNvPr id="2050" name="Picture 2" descr="EduLink One Parent App – Kings Norton Girls’ School">
            <a:extLst>
              <a:ext uri="{FF2B5EF4-FFF2-40B4-BE49-F238E27FC236}">
                <a16:creationId xmlns:a16="http://schemas.microsoft.com/office/drawing/2014/main" id="{469D6DEB-C96A-92CA-DB9D-A9A5554C8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574" y="626420"/>
            <a:ext cx="4391025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27D1A6-19F3-75B2-85D0-9A06E16E5A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87" t="14190" r="6760" b="12783"/>
          <a:stretch/>
        </p:blipFill>
        <p:spPr>
          <a:xfrm>
            <a:off x="1752741" y="3724164"/>
            <a:ext cx="3688521" cy="1785926"/>
          </a:xfrm>
          <a:prstGeom prst="rect">
            <a:avLst/>
          </a:prstGeom>
          <a:ln w="57150">
            <a:solidFill>
              <a:srgbClr val="821F52"/>
            </a:solidFill>
          </a:ln>
        </p:spPr>
      </p:pic>
      <p:pic>
        <p:nvPicPr>
          <p:cNvPr id="5" name="Picture 4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F822A48F-48BF-2150-8D6A-7FCC94E57C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5474" y="287084"/>
            <a:ext cx="2194711" cy="21947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1E137B-B6E4-0D48-0184-507973A89245}"/>
              </a:ext>
            </a:extLst>
          </p:cNvPr>
          <p:cNvSpPr txBox="1"/>
          <p:nvPr/>
        </p:nvSpPr>
        <p:spPr>
          <a:xfrm>
            <a:off x="10600308" y="458545"/>
            <a:ext cx="1275848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School ID = SHSCC</a:t>
            </a:r>
          </a:p>
        </p:txBody>
      </p:sp>
    </p:spTree>
    <p:extLst>
      <p:ext uri="{BB962C8B-B14F-4D97-AF65-F5344CB8AC3E}">
        <p14:creationId xmlns:p14="http://schemas.microsoft.com/office/powerpoint/2010/main" val="3776913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7F2898-D768-B892-EEB6-C85F167A4A68}"/>
              </a:ext>
            </a:extLst>
          </p:cNvPr>
          <p:cNvSpPr txBox="1"/>
          <p:nvPr/>
        </p:nvSpPr>
        <p:spPr>
          <a:xfrm>
            <a:off x="262815" y="206753"/>
            <a:ext cx="1119654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Methods of communication </a:t>
            </a:r>
            <a:endParaRPr lang="en-GB" sz="1200" b="1" dirty="0">
              <a:solidFill>
                <a:srgbClr val="821F5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2CCC2B-D12B-3DFE-68E9-80BEAB46063D}"/>
              </a:ext>
            </a:extLst>
          </p:cNvPr>
          <p:cNvSpPr txBox="1"/>
          <p:nvPr/>
        </p:nvSpPr>
        <p:spPr>
          <a:xfrm>
            <a:off x="85120" y="805983"/>
            <a:ext cx="293425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Administration issue such as ParentPay or missing uniform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CFBFCA-DF7B-4D3B-810A-DDE18493CD62}"/>
              </a:ext>
            </a:extLst>
          </p:cNvPr>
          <p:cNvSpPr txBox="1"/>
          <p:nvPr/>
        </p:nvSpPr>
        <p:spPr>
          <a:xfrm>
            <a:off x="3092574" y="935535"/>
            <a:ext cx="3003426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reception@sirharrysmith.com</a:t>
            </a: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0C9CC5-37FC-35F9-8737-753677DFE242}"/>
              </a:ext>
            </a:extLst>
          </p:cNvPr>
          <p:cNvSpPr txBox="1"/>
          <p:nvPr/>
        </p:nvSpPr>
        <p:spPr>
          <a:xfrm>
            <a:off x="111814" y="1911986"/>
            <a:ext cx="290235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General enquiries (not specific)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11EBBC-F9B9-7371-AF7C-98C73D46EF0C}"/>
              </a:ext>
            </a:extLst>
          </p:cNvPr>
          <p:cNvSpPr txBox="1"/>
          <p:nvPr/>
        </p:nvSpPr>
        <p:spPr>
          <a:xfrm>
            <a:off x="3114620" y="1932374"/>
            <a:ext cx="2925855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reception@sirharrysmith.com</a:t>
            </a:r>
            <a:r>
              <a:rPr lang="en-GB" sz="17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129407-11E2-485A-0DBB-CC2C2E29C861}"/>
              </a:ext>
            </a:extLst>
          </p:cNvPr>
          <p:cNvSpPr txBox="1"/>
          <p:nvPr/>
        </p:nvSpPr>
        <p:spPr>
          <a:xfrm>
            <a:off x="85120" y="2675749"/>
            <a:ext cx="292904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Pastoral issue (general)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30C8E3-395E-52F5-9875-2D5A51CC9ADD}"/>
              </a:ext>
            </a:extLst>
          </p:cNvPr>
          <p:cNvSpPr txBox="1"/>
          <p:nvPr/>
        </p:nvSpPr>
        <p:spPr>
          <a:xfrm>
            <a:off x="3157742" y="2675749"/>
            <a:ext cx="2799153" cy="369332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Child’s form tutor </a:t>
            </a:r>
            <a:endParaRPr lang="en-GB" sz="1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62C024-723B-17DA-923B-7B568FF3DF65}"/>
              </a:ext>
            </a:extLst>
          </p:cNvPr>
          <p:cNvSpPr txBox="1"/>
          <p:nvPr/>
        </p:nvSpPr>
        <p:spPr>
          <a:xfrm>
            <a:off x="85120" y="3238730"/>
            <a:ext cx="296631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Pastoral issue (specific/ongoing/serious)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9AA5EF-8747-0486-33C9-E347823E239B}"/>
              </a:ext>
            </a:extLst>
          </p:cNvPr>
          <p:cNvSpPr txBox="1"/>
          <p:nvPr/>
        </p:nvSpPr>
        <p:spPr>
          <a:xfrm>
            <a:off x="3204830" y="3369213"/>
            <a:ext cx="2799153" cy="369332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Child’s HOY </a:t>
            </a:r>
            <a:endParaRPr lang="en-GB" sz="1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FE6E81-05B6-D13A-C0B8-4174EA46E075}"/>
              </a:ext>
            </a:extLst>
          </p:cNvPr>
          <p:cNvSpPr txBox="1"/>
          <p:nvPr/>
        </p:nvSpPr>
        <p:spPr>
          <a:xfrm>
            <a:off x="111814" y="4109664"/>
            <a:ext cx="296631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General or specific classroom issue/enquiry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CAABA4-4A22-1154-F296-91422B59B4AD}"/>
              </a:ext>
            </a:extLst>
          </p:cNvPr>
          <p:cNvSpPr txBox="1"/>
          <p:nvPr/>
        </p:nvSpPr>
        <p:spPr>
          <a:xfrm>
            <a:off x="3177972" y="4296181"/>
            <a:ext cx="2799153" cy="369332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Individual teacher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92BFEF-2371-290E-FBA9-7AA1A7BB2543}"/>
              </a:ext>
            </a:extLst>
          </p:cNvPr>
          <p:cNvSpPr txBox="1"/>
          <p:nvPr/>
        </p:nvSpPr>
        <p:spPr>
          <a:xfrm>
            <a:off x="111814" y="4990858"/>
            <a:ext cx="2966314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Progress concerns/staffing concerns/academic support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4F30CC-DFE1-8C47-94D6-DFB0167DD1EC}"/>
              </a:ext>
            </a:extLst>
          </p:cNvPr>
          <p:cNvSpPr txBox="1"/>
          <p:nvPr/>
        </p:nvSpPr>
        <p:spPr>
          <a:xfrm>
            <a:off x="3204830" y="5129357"/>
            <a:ext cx="2799153" cy="646331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Curriculum Manger or HOD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6E865C-8389-2F52-FC92-09A4293AD787}"/>
              </a:ext>
            </a:extLst>
          </p:cNvPr>
          <p:cNvSpPr txBox="1"/>
          <p:nvPr/>
        </p:nvSpPr>
        <p:spPr>
          <a:xfrm>
            <a:off x="6240315" y="827881"/>
            <a:ext cx="258131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General SEND issues/enquiries 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F25701-D710-9D12-3292-A7F39023573C}"/>
              </a:ext>
            </a:extLst>
          </p:cNvPr>
          <p:cNvSpPr txBox="1"/>
          <p:nvPr/>
        </p:nvSpPr>
        <p:spPr>
          <a:xfrm>
            <a:off x="9007085" y="843876"/>
            <a:ext cx="3035483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chodgkin@sirharrysmith.com</a:t>
            </a: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FE7651-3CE0-18C1-5E75-E95AF04ED98F}"/>
              </a:ext>
            </a:extLst>
          </p:cNvPr>
          <p:cNvSpPr txBox="1"/>
          <p:nvPr/>
        </p:nvSpPr>
        <p:spPr>
          <a:xfrm>
            <a:off x="6240315" y="1609490"/>
            <a:ext cx="258131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Specific SEND issues/enquiries 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2EC1908-CDF0-87CD-9953-F30680C5C18C}"/>
              </a:ext>
            </a:extLst>
          </p:cNvPr>
          <p:cNvSpPr txBox="1"/>
          <p:nvPr/>
        </p:nvSpPr>
        <p:spPr>
          <a:xfrm>
            <a:off x="9111158" y="1792826"/>
            <a:ext cx="2854500" cy="369332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Specific staff</a:t>
            </a:r>
            <a:endParaRPr lang="en-GB" sz="1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3DC9EE-70B6-0EC1-B768-9529940A8619}"/>
              </a:ext>
            </a:extLst>
          </p:cNvPr>
          <p:cNvSpPr txBox="1"/>
          <p:nvPr/>
        </p:nvSpPr>
        <p:spPr>
          <a:xfrm>
            <a:off x="6235106" y="2418327"/>
            <a:ext cx="258131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General or specific KS5 issue/enquiry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FACC1D3-B117-09FC-EFD4-0FED1A743275}"/>
              </a:ext>
            </a:extLst>
          </p:cNvPr>
          <p:cNvSpPr txBox="1"/>
          <p:nvPr/>
        </p:nvSpPr>
        <p:spPr>
          <a:xfrm>
            <a:off x="9007086" y="2627567"/>
            <a:ext cx="2966314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crestaino@sirharrysmith.com</a:t>
            </a: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0C9014-2F5A-DB7F-0C1A-C635B4157216}"/>
              </a:ext>
            </a:extLst>
          </p:cNvPr>
          <p:cNvSpPr txBox="1"/>
          <p:nvPr/>
        </p:nvSpPr>
        <p:spPr>
          <a:xfrm>
            <a:off x="6235106" y="3199936"/>
            <a:ext cx="258131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Attendance issue/enquiry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765E3DC-79AD-BF6A-DF62-91E1AD755470}"/>
              </a:ext>
            </a:extLst>
          </p:cNvPr>
          <p:cNvSpPr txBox="1"/>
          <p:nvPr/>
        </p:nvSpPr>
        <p:spPr>
          <a:xfrm>
            <a:off x="9007086" y="3452838"/>
            <a:ext cx="2966314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kmaddy@sirharrysmith.com</a:t>
            </a: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5EF452A-2EFC-ADF3-D318-29939EFC91E9}"/>
              </a:ext>
            </a:extLst>
          </p:cNvPr>
          <p:cNvSpPr txBox="1"/>
          <p:nvPr/>
        </p:nvSpPr>
        <p:spPr>
          <a:xfrm>
            <a:off x="6235106" y="5083190"/>
            <a:ext cx="258131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FAO  Mr Thornton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00DF445-7773-D5E4-90A9-AD5053370296}"/>
              </a:ext>
            </a:extLst>
          </p:cNvPr>
          <p:cNvSpPr txBox="1"/>
          <p:nvPr/>
        </p:nvSpPr>
        <p:spPr>
          <a:xfrm>
            <a:off x="8986385" y="5106932"/>
            <a:ext cx="3104047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cmeadows@sirharrysmith.com</a:t>
            </a: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80A55E0-B413-2F9C-5415-1E532D3DE0D3}"/>
              </a:ext>
            </a:extLst>
          </p:cNvPr>
          <p:cNvSpPr txBox="1"/>
          <p:nvPr/>
        </p:nvSpPr>
        <p:spPr>
          <a:xfrm>
            <a:off x="6214877" y="4157681"/>
            <a:ext cx="258131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Safeguarding issue/concern </a:t>
            </a:r>
            <a:endParaRPr lang="en-GB" sz="10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7D2C8DA-196D-A72F-E446-AFD6E5FF9862}"/>
              </a:ext>
            </a:extLst>
          </p:cNvPr>
          <p:cNvSpPr txBox="1"/>
          <p:nvPr/>
        </p:nvSpPr>
        <p:spPr>
          <a:xfrm>
            <a:off x="8966628" y="4359266"/>
            <a:ext cx="2966314" cy="353943"/>
          </a:xfrm>
          <a:prstGeom prst="rect">
            <a:avLst/>
          </a:prstGeom>
          <a:solidFill>
            <a:srgbClr val="821F5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cpteam@sirharrysmith.com</a:t>
            </a: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7888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3F736AF-1496-981C-651C-309F6C8E3050}"/>
              </a:ext>
            </a:extLst>
          </p:cNvPr>
          <p:cNvSpPr txBox="1"/>
          <p:nvPr/>
        </p:nvSpPr>
        <p:spPr>
          <a:xfrm>
            <a:off x="241533" y="258901"/>
            <a:ext cx="11708933" cy="6340197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 fontAlgn="t"/>
            <a:r>
              <a:rPr lang="en-GB" sz="2800" b="1" i="0" u="sng" dirty="0">
                <a:solidFill>
                  <a:srgbClr val="821F52"/>
                </a:solidFill>
                <a:effectLst/>
              </a:rPr>
              <a:t>Complaints Procedure: A Quick Guide for Parents and Carers</a:t>
            </a:r>
          </a:p>
          <a:p>
            <a:pPr fontAlgn="t"/>
            <a:endParaRPr lang="en-GB" b="1" i="0" dirty="0">
              <a:effectLst/>
            </a:endParaRPr>
          </a:p>
          <a:p>
            <a:r>
              <a:rPr lang="en-GB" sz="2000" b="1" dirty="0">
                <a:solidFill>
                  <a:srgbClr val="821F52"/>
                </a:solidFill>
              </a:rPr>
              <a:t>We want to work with you</a:t>
            </a:r>
          </a:p>
          <a:p>
            <a:r>
              <a:rPr lang="en-GB" dirty="0"/>
              <a:t>At Sir Harry Smith Community College, we welcome feedback and aim to resolve concerns quickly, fairly and respectfully. We encourage parents and carers to raise any issues as soon as possible.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Concern or complaint?</a:t>
            </a:r>
          </a:p>
          <a:p>
            <a:r>
              <a:rPr lang="en-GB" dirty="0"/>
              <a:t>A </a:t>
            </a:r>
            <a:r>
              <a:rPr lang="en-GB" b="1" dirty="0"/>
              <a:t>concern</a:t>
            </a:r>
            <a:r>
              <a:rPr lang="en-GB" dirty="0"/>
              <a:t> is a worry or question where you’re seeking clarification or reassurance.</a:t>
            </a:r>
          </a:p>
          <a:p>
            <a:r>
              <a:rPr lang="en-GB" dirty="0"/>
              <a:t>A </a:t>
            </a:r>
            <a:r>
              <a:rPr lang="en-GB" b="1" dirty="0"/>
              <a:t>complaint</a:t>
            </a:r>
            <a:r>
              <a:rPr lang="en-GB" dirty="0"/>
              <a:t> is an expression of dissatisfaction about an action, decision or lack of action.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Step 1: Raise your concern</a:t>
            </a:r>
          </a:p>
          <a:p>
            <a:r>
              <a:rPr lang="en-GB" dirty="0"/>
              <a:t>Contact the member of staff most closely involved. Most concerns can be resolved quickly through an informal discussion.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Step 2: Make a formal complaint</a:t>
            </a:r>
          </a:p>
          <a:p>
            <a:r>
              <a:rPr lang="en-GB" dirty="0"/>
              <a:t>If the issue remains unresolved, complete the Trust’s Complaints Form. Complaints should normally be raised within </a:t>
            </a:r>
            <a:r>
              <a:rPr lang="en-GB" b="1" dirty="0"/>
              <a:t>three months</a:t>
            </a:r>
            <a:r>
              <a:rPr lang="en-GB" dirty="0"/>
              <a:t> of the issue occurring.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Step 3: Request a panel review</a:t>
            </a:r>
          </a:p>
          <a:p>
            <a:r>
              <a:rPr lang="en-GB" dirty="0"/>
              <a:t>If you’re dissatisfied with the formal response, you can request a review by an independent complaints panel. The panel will consider whether your complaint was handled fairly and in line with the policy.</a:t>
            </a:r>
          </a:p>
          <a:p>
            <a:pPr fontAlgn="t"/>
            <a:endParaRPr lang="en-GB" sz="1400" b="0" i="0" dirty="0">
              <a:effectLst/>
            </a:endParaRPr>
          </a:p>
          <a:p>
            <a:pPr fontAlgn="t">
              <a:buFont typeface="Arial" panose="020B0604020202020204" pitchFamily="34" charset="0"/>
              <a:buChar char="•"/>
            </a:pPr>
            <a:endParaRPr lang="en-GB" sz="14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0856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36F6BC-E641-9A6F-A897-75029DB8DC6B}"/>
              </a:ext>
            </a:extLst>
          </p:cNvPr>
          <p:cNvSpPr txBox="1"/>
          <p:nvPr/>
        </p:nvSpPr>
        <p:spPr>
          <a:xfrm>
            <a:off x="570808" y="551289"/>
            <a:ext cx="7174160" cy="5755422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821F52"/>
                </a:solidFill>
              </a:rPr>
              <a:t>Our Commitment</a:t>
            </a:r>
          </a:p>
          <a:p>
            <a:r>
              <a:rPr lang="en-GB" dirty="0"/>
              <a:t>We will listen, treat everyone with respect and investigate concerns fairly. We’ll maintain confidentiality where appropriate, make reasonable adjustments and aim to resolve issues as quickly as possible.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Complaints About Senior Leaders or Governors</a:t>
            </a:r>
          </a:p>
          <a:p>
            <a:r>
              <a:rPr lang="en-GB" dirty="0"/>
              <a:t>Complaints involving the Headteacher, CEO, Governors or Trustees follow separate routes to ensure they are handled independently and fairly.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What Isn’t Covered?</a:t>
            </a:r>
          </a:p>
          <a:p>
            <a:r>
              <a:rPr lang="en-GB" dirty="0"/>
              <a:t>Some matters follow separate procedures, including:</a:t>
            </a:r>
          </a:p>
          <a:p>
            <a:pPr lvl="0"/>
            <a:r>
              <a:rPr lang="en-GB" dirty="0"/>
              <a:t>Admissions appeals </a:t>
            </a:r>
          </a:p>
          <a:p>
            <a:pPr lvl="0"/>
            <a:r>
              <a:rPr lang="en-GB" dirty="0"/>
              <a:t>Pupil exclusions </a:t>
            </a:r>
          </a:p>
          <a:p>
            <a:pPr lvl="0"/>
            <a:r>
              <a:rPr lang="en-GB" dirty="0"/>
              <a:t>Safeguarding and child protection </a:t>
            </a:r>
          </a:p>
          <a:p>
            <a:pPr lvl="0"/>
            <a:r>
              <a:rPr lang="en-GB" dirty="0"/>
              <a:t>Whistleblowing </a:t>
            </a:r>
          </a:p>
          <a:p>
            <a:pPr lvl="0"/>
            <a:r>
              <a:rPr lang="en-GB" dirty="0"/>
              <a:t>Complaints about external organisations using school facilities </a:t>
            </a:r>
            <a:br>
              <a:rPr lang="en-GB" dirty="0"/>
            </a:br>
            <a:endParaRPr lang="en-GB" dirty="0"/>
          </a:p>
          <a:p>
            <a:r>
              <a:rPr lang="en-GB" sz="2000" b="1" dirty="0">
                <a:solidFill>
                  <a:srgbClr val="821F52"/>
                </a:solidFill>
              </a:rPr>
              <a:t>Our Aim</a:t>
            </a:r>
          </a:p>
          <a:p>
            <a:r>
              <a:rPr lang="en-GB" dirty="0"/>
              <a:t>We aim to resolve concerns early, build positive relationships with families and ensure every complaint is handled fairly and professionally.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6AB77E-26BF-385E-4BCE-47A36E8262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7017"/>
          <a:stretch>
            <a:fillRect/>
          </a:stretch>
        </p:blipFill>
        <p:spPr>
          <a:xfrm>
            <a:off x="7905680" y="1215781"/>
            <a:ext cx="3715512" cy="3931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46263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111B4A-FA25-7C58-CD04-8823A54801B9}"/>
              </a:ext>
            </a:extLst>
          </p:cNvPr>
          <p:cNvSpPr txBox="1"/>
          <p:nvPr/>
        </p:nvSpPr>
        <p:spPr>
          <a:xfrm>
            <a:off x="3601633" y="78881"/>
            <a:ext cx="5089361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Stevie Thornton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Strategic direction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Governance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Communications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Ofsted strategy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Staff recruitment &amp; retention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School finance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Performance management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 Teaching &amp; Learning strategy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Whole school curriculum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PSHE/RSHE/online safety (with RI)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Assessment, recording &amp; reporting (with RA)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Cover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Staff wellbeing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ECT (Naomi B)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ADFB35-2715-43E1-DAF3-82CA2D31BE5D}"/>
              </a:ext>
            </a:extLst>
          </p:cNvPr>
          <p:cNvSpPr txBox="1"/>
          <p:nvPr/>
        </p:nvSpPr>
        <p:spPr>
          <a:xfrm>
            <a:off x="112847" y="377989"/>
            <a:ext cx="3209193" cy="1631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Anna Wahlandt 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DSL/safeguarding strategy 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Single Central Record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Attendance/punctuality/admissions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Behaviour overview &amp; pastoral lead line manager  (FT &amp; AR)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Inclusion – SEND/CIC/AP/ALG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Parental engagement    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Assemblies (with FT &amp; AR)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EDE56C-2199-F8AD-A706-2C971D8547AA}"/>
              </a:ext>
            </a:extLst>
          </p:cNvPr>
          <p:cNvSpPr txBox="1"/>
          <p:nvPr/>
        </p:nvSpPr>
        <p:spPr>
          <a:xfrm>
            <a:off x="8970587" y="399700"/>
            <a:ext cx="3089934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Helen Cassady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SLT support and guidance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QA of Attendance (with AW)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Attendance data analysis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QA of T&amp;L/Curriculum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20F237-8680-B0D6-9ACB-B7DAFB32B9DF}"/>
              </a:ext>
            </a:extLst>
          </p:cNvPr>
          <p:cNvSpPr txBox="1"/>
          <p:nvPr/>
        </p:nvSpPr>
        <p:spPr>
          <a:xfrm>
            <a:off x="175944" y="3102014"/>
            <a:ext cx="3354656" cy="1631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Paul Treliving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Aspire Awards (with TS)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Parent Evening &amp; whole college events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Premises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Health &amp; safety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Emergency procedures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Cultural Capital/Enrichment benchmarks (with DT)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Tutor time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Detentions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C3BBBC-A923-6BDF-B6ED-E82CD8AA7794}"/>
              </a:ext>
            </a:extLst>
          </p:cNvPr>
          <p:cNvSpPr txBox="1"/>
          <p:nvPr/>
        </p:nvSpPr>
        <p:spPr>
          <a:xfrm>
            <a:off x="3779003" y="3025070"/>
            <a:ext cx="4411410" cy="1785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Tim Smith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DDSL (pending completion)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Head of 6</a:t>
            </a:r>
            <a:r>
              <a:rPr lang="en-GB" sz="10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 Form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Raising standards – KS5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Destinations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Aspire Awards (with PT)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Careers 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PP/Disadvantaged strategy (with TH)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Whole school exams  </a:t>
            </a:r>
            <a:r>
              <a:rPr lang="en-GB" sz="1000" dirty="0"/>
              <a:t>  </a:t>
            </a:r>
          </a:p>
          <a:p>
            <a:pPr algn="ctr"/>
            <a:r>
              <a:rPr lang="en-GB" sz="1000" dirty="0"/>
              <a:t>Duty rota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FBACD1-97E8-43B7-B56D-0763018246C3}"/>
              </a:ext>
            </a:extLst>
          </p:cNvPr>
          <p:cNvSpPr txBox="1"/>
          <p:nvPr/>
        </p:nvSpPr>
        <p:spPr>
          <a:xfrm>
            <a:off x="8535557" y="3135894"/>
            <a:ext cx="3480499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Tom Holland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Raising standards – KS4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Year 9 into 10 pathways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Timetable </a:t>
            </a:r>
          </a:p>
          <a:p>
            <a:pPr algn="ctr"/>
            <a:r>
              <a:rPr lang="en-GB" sz="1000" dirty="0" err="1">
                <a:latin typeface="Segoe UI" panose="020B0502040204020203" pitchFamily="34" charset="0"/>
                <a:cs typeface="Segoe UI" panose="020B0502040204020203" pitchFamily="34" charset="0"/>
              </a:rPr>
              <a:t>PiXL</a:t>
            </a:r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 lead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PP/Disadvantaged strategy (with TS) </a:t>
            </a:r>
          </a:p>
          <a:p>
            <a:pPr algn="ctr"/>
            <a:endParaRPr lang="en-GB" sz="10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5BD049-C106-4727-DE33-74EB51A1DB4F}"/>
              </a:ext>
            </a:extLst>
          </p:cNvPr>
          <p:cNvCxnSpPr/>
          <p:nvPr/>
        </p:nvCxnSpPr>
        <p:spPr>
          <a:xfrm>
            <a:off x="0" y="2874823"/>
            <a:ext cx="1219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CBA8083-D3EE-7140-A427-EC7BDB50B41E}"/>
              </a:ext>
            </a:extLst>
          </p:cNvPr>
          <p:cNvSpPr txBox="1"/>
          <p:nvPr/>
        </p:nvSpPr>
        <p:spPr>
          <a:xfrm>
            <a:off x="6402368" y="5068847"/>
            <a:ext cx="2752095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Rehana Ibrahim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Tutor time (with PT)/PSHE/RSHE/online safety (with ST)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Literacy strategy (Ash G)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3A82940-92C2-0F75-58E0-DF65DE108F62}"/>
              </a:ext>
            </a:extLst>
          </p:cNvPr>
          <p:cNvCxnSpPr/>
          <p:nvPr/>
        </p:nvCxnSpPr>
        <p:spPr>
          <a:xfrm>
            <a:off x="0" y="4945282"/>
            <a:ext cx="1219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86A6305-D073-D48A-3DB7-94B3EEC8AB72}"/>
              </a:ext>
            </a:extLst>
          </p:cNvPr>
          <p:cNvCxnSpPr>
            <a:cxnSpLocks/>
          </p:cNvCxnSpPr>
          <p:nvPr/>
        </p:nvCxnSpPr>
        <p:spPr>
          <a:xfrm flipH="1">
            <a:off x="6138672" y="4929642"/>
            <a:ext cx="7641" cy="1928358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C4B4840-A660-D80E-8B5B-F9D884A4F636}"/>
              </a:ext>
            </a:extLst>
          </p:cNvPr>
          <p:cNvSpPr txBox="1"/>
          <p:nvPr/>
        </p:nvSpPr>
        <p:spPr>
          <a:xfrm>
            <a:off x="9308427" y="5104007"/>
            <a:ext cx="2752095" cy="9848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Rachel Atkins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Assessment, recording &amp; reporting (with ST)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Middle Leader development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 ITT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Y6 – Y7 Transition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BFF0EF-9D2B-DD2E-C357-FEF52AE7426F}"/>
              </a:ext>
            </a:extLst>
          </p:cNvPr>
          <p:cNvSpPr txBox="1"/>
          <p:nvPr/>
        </p:nvSpPr>
        <p:spPr>
          <a:xfrm>
            <a:off x="1439567" y="6066308"/>
            <a:ext cx="2752095" cy="6771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Claire Cutler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T&amp;L lead (specific focus on KS5)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Student voice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30FFC8-9C2D-A31A-482E-962F42A4F7AB}"/>
              </a:ext>
            </a:extLst>
          </p:cNvPr>
          <p:cNvSpPr txBox="1"/>
          <p:nvPr/>
        </p:nvSpPr>
        <p:spPr>
          <a:xfrm>
            <a:off x="106192" y="5102212"/>
            <a:ext cx="270942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Luke Nichols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T&amp;L lead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ALG &amp; SEND support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Steplab/QA (with EG)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FEE2306-3329-C11B-DA8D-32F16FDD31D8}"/>
              </a:ext>
            </a:extLst>
          </p:cNvPr>
          <p:cNvSpPr txBox="1"/>
          <p:nvPr/>
        </p:nvSpPr>
        <p:spPr>
          <a:xfrm>
            <a:off x="2926907" y="5090297"/>
            <a:ext cx="305780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Darryl  Tomlin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T&amp;L lead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Cultural Capital/Enrichment benchmarks (with PT)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Educational visits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32731F0-42E5-49B8-2C2B-8F8DADF2B88A}"/>
              </a:ext>
            </a:extLst>
          </p:cNvPr>
          <p:cNvSpPr txBox="1"/>
          <p:nvPr/>
        </p:nvSpPr>
        <p:spPr>
          <a:xfrm>
            <a:off x="6402368" y="6023408"/>
            <a:ext cx="2752095" cy="6771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Adam Curtis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Gifted &amp; Most able strategy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Cover supervisors/Supply staff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34926CE-E195-C505-0F10-1E2FD083EE3F}"/>
              </a:ext>
            </a:extLst>
          </p:cNvPr>
          <p:cNvSpPr txBox="1"/>
          <p:nvPr/>
        </p:nvSpPr>
        <p:spPr>
          <a:xfrm>
            <a:off x="9308426" y="6147132"/>
            <a:ext cx="2752095" cy="6771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Mark Crane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Raising standards – KS3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AI advisor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1DA842-E58D-0FEE-DB26-CECD8A3E33CE}"/>
              </a:ext>
            </a:extLst>
          </p:cNvPr>
          <p:cNvSpPr txBox="1"/>
          <p:nvPr/>
        </p:nvSpPr>
        <p:spPr>
          <a:xfrm>
            <a:off x="8970587" y="1627415"/>
            <a:ext cx="3089934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Frances Light-Rudland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Trust Head of Inclusion/SEND </a:t>
            </a:r>
          </a:p>
          <a:p>
            <a:pPr algn="ctr"/>
            <a:r>
              <a:rPr lang="en-GB" sz="1000" dirty="0">
                <a:latin typeface="Segoe UI" panose="020B0502040204020203" pitchFamily="34" charset="0"/>
                <a:cs typeface="Segoe UI" panose="020B0502040204020203" pitchFamily="34" charset="0"/>
              </a:rPr>
              <a:t>SENCO </a:t>
            </a:r>
          </a:p>
        </p:txBody>
      </p:sp>
    </p:spTree>
    <p:extLst>
      <p:ext uri="{BB962C8B-B14F-4D97-AF65-F5344CB8AC3E}">
        <p14:creationId xmlns:p14="http://schemas.microsoft.com/office/powerpoint/2010/main" val="887068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D42CFA-2BE5-C258-342F-CDE4A31E6A42}"/>
              </a:ext>
            </a:extLst>
          </p:cNvPr>
          <p:cNvSpPr txBox="1"/>
          <p:nvPr/>
        </p:nvSpPr>
        <p:spPr>
          <a:xfrm>
            <a:off x="284086" y="123129"/>
            <a:ext cx="7547335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Community &amp; Collaboration </a:t>
            </a:r>
            <a:endParaRPr lang="en-GB" sz="1200" b="1" dirty="0">
              <a:solidFill>
                <a:srgbClr val="821F5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098" name="Picture 2" descr="Sir Harry Smith Community College - College History &amp; Expansions">
            <a:extLst>
              <a:ext uri="{FF2B5EF4-FFF2-40B4-BE49-F238E27FC236}">
                <a16:creationId xmlns:a16="http://schemas.microsoft.com/office/drawing/2014/main" id="{F1E79D20-8123-107F-C9F9-9A1A664E7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753" y="968754"/>
            <a:ext cx="3806575" cy="24749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4D22F3-FAA2-D54D-269B-81B7CAC6F9F5}"/>
              </a:ext>
            </a:extLst>
          </p:cNvPr>
          <p:cNvSpPr txBox="1"/>
          <p:nvPr/>
        </p:nvSpPr>
        <p:spPr>
          <a:xfrm>
            <a:off x="296090" y="1184417"/>
            <a:ext cx="3467196" cy="3877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Headteacher’s tour </a:t>
            </a:r>
            <a:b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sz="2000" b="1" dirty="0">
              <a:solidFill>
                <a:srgbClr val="821F5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Friday 16 October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, parents, carers and prospective families can book a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one-hour tour of the college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Tour classrooms and facilities, meet staff and students, and ask any questions you may have.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Tours must be booked in advance with Ms Meadows.</a:t>
            </a: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E0B631-F39F-8805-B58D-C72D35844734}"/>
              </a:ext>
            </a:extLst>
          </p:cNvPr>
          <p:cNvSpPr txBox="1"/>
          <p:nvPr/>
        </p:nvSpPr>
        <p:spPr>
          <a:xfrm>
            <a:off x="8170823" y="140759"/>
            <a:ext cx="3899257" cy="3525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Parent Forum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Parent Forum meets each half term to support college improvements and communication.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We’re always looking for new parents and carers to join us –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refreshments provided!</a:t>
            </a:r>
            <a:b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Contact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Ms Meadows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 for more information.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9548EE-920D-3B4A-A0F8-0B8DFA7B5667}"/>
              </a:ext>
            </a:extLst>
          </p:cNvPr>
          <p:cNvSpPr txBox="1"/>
          <p:nvPr/>
        </p:nvSpPr>
        <p:spPr>
          <a:xfrm>
            <a:off x="3943452" y="3764842"/>
            <a:ext cx="5456579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Suggestions?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Have an idea to support our renewed focus on community engagement? We’d love to hear it.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Email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suggestions@sirharrysmith.com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 Suggestions are reviewed monthly by SLT.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9002F08-AEA5-B421-3A7A-C62F7F1580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392" t="19450" r="33852"/>
          <a:stretch/>
        </p:blipFill>
        <p:spPr>
          <a:xfrm>
            <a:off x="9927783" y="3866669"/>
            <a:ext cx="1775670" cy="259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16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8D4701-E580-00E7-0CD1-61FFDCC9D786}"/>
              </a:ext>
            </a:extLst>
          </p:cNvPr>
          <p:cNvSpPr txBox="1"/>
          <p:nvPr/>
        </p:nvSpPr>
        <p:spPr>
          <a:xfrm>
            <a:off x="251952" y="251070"/>
            <a:ext cx="3948696" cy="518603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821F52"/>
                </a:solidFill>
              </a:rPr>
              <a:t>Autumn </a:t>
            </a:r>
          </a:p>
          <a:p>
            <a:endParaRPr lang="en-GB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15/09 – Y11 Information Evening 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15/09 – KS5 Information Evening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highlight>
                  <a:srgbClr val="FFFF00"/>
                </a:highlight>
                <a:latin typeface="Segoe UI" panose="020B0502040204020203" pitchFamily="34" charset="0"/>
                <a:cs typeface="Segoe UI" panose="020B0502040204020203" pitchFamily="34" charset="0"/>
              </a:rPr>
              <a:t>21/09 – Parent/Carers Evening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22/09 – UCAS information evening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highlight>
                  <a:srgbClr val="FFFF00"/>
                </a:highlight>
                <a:latin typeface="Segoe UI" panose="020B0502040204020203" pitchFamily="34" charset="0"/>
                <a:cs typeface="Segoe UI" panose="020B0502040204020203" pitchFamily="34" charset="0"/>
              </a:rPr>
              <a:t>24/09 – Y7 Welcome Evening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06/10 – Y6 Open Evening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20/10 – 6</a:t>
            </a:r>
            <a:r>
              <a:rPr lang="en-GB" sz="1700" baseline="30000" dirty="0"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 Form Open Evening 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19/11 – Y8 Parents Evening</a:t>
            </a:r>
          </a:p>
          <a:p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03/12 – Y9 Parents Evening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DDF1AE-1FE5-0133-E9DD-BA0CD48D737C}"/>
              </a:ext>
            </a:extLst>
          </p:cNvPr>
          <p:cNvSpPr txBox="1"/>
          <p:nvPr/>
        </p:nvSpPr>
        <p:spPr>
          <a:xfrm>
            <a:off x="4439454" y="251070"/>
            <a:ext cx="3536237" cy="387798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821F52"/>
                </a:solidFill>
              </a:rPr>
              <a:t>Spring </a:t>
            </a:r>
          </a:p>
          <a:p>
            <a:pPr algn="ctr"/>
            <a:endParaRPr lang="en-GB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05/01 – Y11 Parents Evening (1)</a:t>
            </a:r>
          </a:p>
          <a:p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12/01 – Y9 Guided Choices/Options 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21/01 – Y10 Parents Evening (1) 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11/02 – Y13 Parents Evening (1) 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25/02 – Y7 Parents Evening </a:t>
            </a:r>
          </a:p>
          <a:p>
            <a:endParaRPr lang="en-GB" sz="17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Segoe UI" panose="020B0502040204020203" pitchFamily="34" charset="0"/>
                <a:cs typeface="Segoe UI" panose="020B0502040204020203" pitchFamily="34" charset="0"/>
              </a:rPr>
              <a:t>23/03 – Y12 Parents Evening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89CA15-F807-73AB-6C7E-77EBE6AAD2E7}"/>
              </a:ext>
            </a:extLst>
          </p:cNvPr>
          <p:cNvSpPr txBox="1"/>
          <p:nvPr/>
        </p:nvSpPr>
        <p:spPr>
          <a:xfrm>
            <a:off x="8183181" y="251070"/>
            <a:ext cx="3743726" cy="295465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821F52"/>
                </a:solidFill>
              </a:rPr>
              <a:t>Summer</a:t>
            </a:r>
            <a:endParaRPr lang="en-GB" b="1" dirty="0">
              <a:solidFill>
                <a:srgbClr val="821F52"/>
              </a:solidFill>
            </a:endParaRPr>
          </a:p>
          <a:p>
            <a:pPr algn="ctr"/>
            <a:endParaRPr lang="en-GB" b="1" u="sng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highlight>
                  <a:srgbClr val="FFFF00"/>
                </a:highlight>
                <a:latin typeface="Segoe UI" panose="020B0502040204020203" pitchFamily="34" charset="0"/>
                <a:cs typeface="Segoe UI" panose="020B0502040204020203" pitchFamily="34" charset="0"/>
              </a:rPr>
              <a:t>22/04 – Y11 Parents Evening (2)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highlight>
                <a:srgbClr val="FFFF00"/>
              </a:highlight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highlight>
                  <a:srgbClr val="FFFF00"/>
                </a:highlight>
                <a:latin typeface="Segoe UI" panose="020B0502040204020203" pitchFamily="34" charset="0"/>
                <a:cs typeface="Segoe UI" panose="020B0502040204020203" pitchFamily="34" charset="0"/>
              </a:rPr>
              <a:t>27/04 – Y13 Parents Evening (2)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highlight>
                <a:srgbClr val="FFFF00"/>
              </a:highlight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highlight>
                  <a:srgbClr val="FFFF00"/>
                </a:highlight>
                <a:latin typeface="Segoe UI" panose="020B0502040204020203" pitchFamily="34" charset="0"/>
                <a:cs typeface="Segoe UI" panose="020B0502040204020203" pitchFamily="34" charset="0"/>
              </a:rPr>
              <a:t>24/06 – Y10 Parents Evening (2)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06/07 – Award's Evening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30A6B5-7331-E2C8-D49C-725F30AF8942}"/>
              </a:ext>
            </a:extLst>
          </p:cNvPr>
          <p:cNvSpPr txBox="1"/>
          <p:nvPr/>
        </p:nvSpPr>
        <p:spPr>
          <a:xfrm>
            <a:off x="4439454" y="4949120"/>
            <a:ext cx="7500594" cy="646331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 addition, there will be </a:t>
            </a:r>
            <a:r>
              <a:rPr lang="en-GB" b="1" dirty="0"/>
              <a:t>more Parents’ Evenings</a:t>
            </a:r>
            <a:r>
              <a:rPr lang="en-GB" dirty="0"/>
              <a:t>, with increased staff attendance and representation from </a:t>
            </a:r>
            <a:r>
              <a:rPr lang="en-GB" b="1" dirty="0"/>
              <a:t>SLT and SEND</a:t>
            </a:r>
            <a:r>
              <a:rPr lang="en-GB" dirty="0"/>
              <a:t> at each event.</a:t>
            </a: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34D14C-81D9-6D95-B68D-144AC52F0083}"/>
              </a:ext>
            </a:extLst>
          </p:cNvPr>
          <p:cNvSpPr txBox="1"/>
          <p:nvPr/>
        </p:nvSpPr>
        <p:spPr>
          <a:xfrm>
            <a:off x="8176610" y="3347214"/>
            <a:ext cx="3756868" cy="1323439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Increased parent evenings/information throughout the academic year </a:t>
            </a:r>
          </a:p>
        </p:txBody>
      </p:sp>
    </p:spTree>
    <p:extLst>
      <p:ext uri="{BB962C8B-B14F-4D97-AF65-F5344CB8AC3E}">
        <p14:creationId xmlns:p14="http://schemas.microsoft.com/office/powerpoint/2010/main" val="586254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7392DC-5B6A-06E1-EF58-F6785CAA8E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72" t="31559" r="48450" b="25015"/>
          <a:stretch/>
        </p:blipFill>
        <p:spPr>
          <a:xfrm>
            <a:off x="147530" y="1518406"/>
            <a:ext cx="4296110" cy="3020037"/>
          </a:xfrm>
          <a:prstGeom prst="rect">
            <a:avLst/>
          </a:prstGeom>
          <a:ln w="57150">
            <a:solidFill>
              <a:srgbClr val="821F52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E5C124-9A73-C0CA-7564-C46D30E6302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654" t="11743" r="48160" b="10458"/>
          <a:stretch/>
        </p:blipFill>
        <p:spPr>
          <a:xfrm>
            <a:off x="4633836" y="1291903"/>
            <a:ext cx="2795907" cy="3473042"/>
          </a:xfrm>
          <a:prstGeom prst="rect">
            <a:avLst/>
          </a:prstGeom>
          <a:ln w="57150">
            <a:solidFill>
              <a:srgbClr val="821F52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4A19E3-DC42-4A94-7345-92FB2956380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598" t="16269" r="50557" b="8135"/>
          <a:stretch/>
        </p:blipFill>
        <p:spPr>
          <a:xfrm>
            <a:off x="7735955" y="247934"/>
            <a:ext cx="4193230" cy="5560979"/>
          </a:xfrm>
          <a:prstGeom prst="rect">
            <a:avLst/>
          </a:prstGeom>
          <a:ln w="57150">
            <a:solidFill>
              <a:srgbClr val="821F52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8D9138-F82C-3F7A-7046-241D6293E92B}"/>
              </a:ext>
            </a:extLst>
          </p:cNvPr>
          <p:cNvSpPr txBox="1"/>
          <p:nvPr/>
        </p:nvSpPr>
        <p:spPr>
          <a:xfrm>
            <a:off x="262815" y="206753"/>
            <a:ext cx="7102719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Enrichment: Now </a:t>
            </a:r>
            <a:endParaRPr lang="en-GB" sz="1200" b="1" dirty="0">
              <a:solidFill>
                <a:srgbClr val="821F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191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CDAFFBC-9628-1BC4-3265-BE18ACEAD767}"/>
              </a:ext>
            </a:extLst>
          </p:cNvPr>
          <p:cNvSpPr txBox="1"/>
          <p:nvPr/>
        </p:nvSpPr>
        <p:spPr>
          <a:xfrm>
            <a:off x="2544640" y="151889"/>
            <a:ext cx="7102719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Enrichment: Future </a:t>
            </a:r>
            <a:endParaRPr lang="en-GB" sz="1200" b="1" dirty="0">
              <a:solidFill>
                <a:srgbClr val="821F5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A3649F-4B53-27CC-98A3-0E95074375E0}"/>
              </a:ext>
            </a:extLst>
          </p:cNvPr>
          <p:cNvSpPr txBox="1"/>
          <p:nvPr/>
        </p:nvSpPr>
        <p:spPr>
          <a:xfrm>
            <a:off x="5366657" y="1090394"/>
            <a:ext cx="6553200" cy="440120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821F52"/>
                </a:solidFill>
              </a:rPr>
              <a:t>Friday Afternoon Enrichment Programme</a:t>
            </a:r>
            <a:br>
              <a:rPr lang="en-GB" sz="2000" b="1" dirty="0">
                <a:solidFill>
                  <a:srgbClr val="821F52"/>
                </a:solidFill>
              </a:rPr>
            </a:br>
            <a:endParaRPr lang="en-GB" sz="2000" b="1" dirty="0">
              <a:solidFill>
                <a:srgbClr val="821F52"/>
              </a:solidFill>
            </a:endParaRPr>
          </a:p>
          <a:p>
            <a:r>
              <a:rPr lang="en-GB" sz="2000" dirty="0"/>
              <a:t>From this academic year, all students will take part in a dedicated Friday Afternoon Enrichment Programme with a choice of activities designed to build confidence, skills, interests and aspirations.</a:t>
            </a:r>
          </a:p>
          <a:p>
            <a:r>
              <a:rPr lang="en-GB" sz="2000" dirty="0"/>
              <a:t>Activities will include:</a:t>
            </a:r>
            <a:br>
              <a:rPr lang="en-GB" sz="2000" dirty="0"/>
            </a:br>
            <a:endParaRPr lang="en-GB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Sport and physical activity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Arts, music and culture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Outdoor learning and adventure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Leadership and community projects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Careers, enterprise and life skills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Academic and special interest clubs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B201B0-96EE-1F34-1C52-A56ADE7F47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853" r="19325"/>
          <a:stretch>
            <a:fillRect/>
          </a:stretch>
        </p:blipFill>
        <p:spPr>
          <a:xfrm>
            <a:off x="643564" y="1090394"/>
            <a:ext cx="4037294" cy="44234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87995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0EE1C12-E9F7-8970-4FE2-A64FE2B9BA55}"/>
              </a:ext>
            </a:extLst>
          </p:cNvPr>
          <p:cNvSpPr txBox="1"/>
          <p:nvPr/>
        </p:nvSpPr>
        <p:spPr>
          <a:xfrm>
            <a:off x="3892574" y="867909"/>
            <a:ext cx="4051803" cy="4247317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aim is for every student to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discover new interests, build skills and friendships, and gain experiences that support their future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Aligned with the Government’s Enrichment Framework, the programme will take place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within the school day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, ensuring every student has the opportunity to participate.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Further details about activities and how to choose them will be shared shortly.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52012A-BCF3-C316-09E1-772211F86E93}"/>
              </a:ext>
            </a:extLst>
          </p:cNvPr>
          <p:cNvSpPr txBox="1"/>
          <p:nvPr/>
        </p:nvSpPr>
        <p:spPr>
          <a:xfrm>
            <a:off x="378513" y="267747"/>
            <a:ext cx="3219694" cy="5447645"/>
          </a:xfrm>
          <a:prstGeom prst="rect">
            <a:avLst/>
          </a:prstGeom>
          <a:solidFill>
            <a:schemeClr val="bg1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TBC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08.30 – 09.00: Tutor time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09.00 – 09.50: P1 </a:t>
            </a: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09.50 – 10.40: P2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10.40 – 11.00: Break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11.00 – 11.50 – P3</a:t>
            </a: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11.50 – 12.40 – P4 </a:t>
            </a: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12.40 – 13.30 – P5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13.30 – 14.10 – Lunch 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14.10 – 15.00 – Enrichment</a:t>
            </a:r>
          </a:p>
          <a:p>
            <a:pPr algn="ctr"/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NOTE: 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Y11 offered Study time instead of Enrichment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2F085C-F3AE-D67D-39BC-58B3D24AD1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92" r="25003"/>
          <a:stretch>
            <a:fillRect/>
          </a:stretch>
        </p:blipFill>
        <p:spPr>
          <a:xfrm>
            <a:off x="8238745" y="1339227"/>
            <a:ext cx="3476526" cy="33046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3000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4125522-C02B-A1B9-9436-53488BA36E32}"/>
              </a:ext>
            </a:extLst>
          </p:cNvPr>
          <p:cNvSpPr txBox="1"/>
          <p:nvPr/>
        </p:nvSpPr>
        <p:spPr>
          <a:xfrm>
            <a:off x="5383675" y="2490528"/>
            <a:ext cx="5604195" cy="2862322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br>
              <a:rPr lang="en-GB" b="0" i="0" dirty="0">
                <a:effectLst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b="0" i="0" dirty="0"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Whilst we must have clear expectations and routines, we must also apply them with humanity and common sense. 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Students should use social times responsibly, while staff will support those who genuinely need access to toilets during lessons.</a:t>
            </a:r>
            <a:b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Our approach will always be based on </a:t>
            </a:r>
            <a:r>
              <a:rPr lang="en-GB" b="1" dirty="0">
                <a:latin typeface="Segoe UI" panose="020B0502040204020203" pitchFamily="34" charset="0"/>
                <a:cs typeface="Segoe UI" panose="020B0502040204020203" pitchFamily="34" charset="0"/>
              </a:rPr>
              <a:t>respect, understanding and student wellbeing</a:t>
            </a:r>
            <a:r>
              <a:rPr lang="en-GB" dirty="0"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fontAlgn="t"/>
            <a:endParaRPr lang="en-GB" b="0" i="0" dirty="0">
              <a:effectLst/>
              <a:latin typeface="Segoe UI" panose="020B05020402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CA3685-F1CF-1DF5-8D95-571BCB3C34D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760" t="13578" r="39081" b="14740"/>
          <a:stretch/>
        </p:blipFill>
        <p:spPr>
          <a:xfrm>
            <a:off x="360970" y="1635195"/>
            <a:ext cx="4436271" cy="42757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EBE97D-9F5A-3A26-10B6-88CB244947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889" t="41957" r="38399" b="36981"/>
          <a:stretch/>
        </p:blipFill>
        <p:spPr>
          <a:xfrm>
            <a:off x="5171888" y="411649"/>
            <a:ext cx="6659142" cy="17827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8D1A8-95AB-8B89-E620-6FE7C5E10E26}"/>
              </a:ext>
            </a:extLst>
          </p:cNvPr>
          <p:cNvSpPr txBox="1"/>
          <p:nvPr/>
        </p:nvSpPr>
        <p:spPr>
          <a:xfrm>
            <a:off x="360970" y="411649"/>
            <a:ext cx="4041676" cy="523220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Toilets </a:t>
            </a:r>
          </a:p>
        </p:txBody>
      </p:sp>
    </p:spTree>
    <p:extLst>
      <p:ext uri="{BB962C8B-B14F-4D97-AF65-F5344CB8AC3E}">
        <p14:creationId xmlns:p14="http://schemas.microsoft.com/office/powerpoint/2010/main" val="193923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A94612-CABD-3C11-C811-6557EED0E03B}"/>
              </a:ext>
            </a:extLst>
          </p:cNvPr>
          <p:cNvSpPr txBox="1"/>
          <p:nvPr/>
        </p:nvSpPr>
        <p:spPr>
          <a:xfrm>
            <a:off x="4075162" y="437570"/>
            <a:ext cx="4041676" cy="523220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Cover Lessons – ‘Subs’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748395-6B32-92EB-20DE-912F7689766A}"/>
              </a:ext>
            </a:extLst>
          </p:cNvPr>
          <p:cNvSpPr txBox="1"/>
          <p:nvPr/>
        </p:nvSpPr>
        <p:spPr>
          <a:xfrm>
            <a:off x="6901543" y="1382285"/>
            <a:ext cx="4732662" cy="4093428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/>
              <a:t>We’ve strengthened support for external cover staff, including providing laptops to access planned resources and contact staff when needed.</a:t>
            </a:r>
            <a:br>
              <a:rPr lang="en-GB" sz="2000" dirty="0"/>
            </a:br>
            <a:endParaRPr lang="en-GB" sz="2000" dirty="0"/>
          </a:p>
          <a:p>
            <a:r>
              <a:rPr lang="en-GB" sz="2000" dirty="0"/>
              <a:t>Where possible, </a:t>
            </a:r>
            <a:r>
              <a:rPr lang="en-GB" sz="2000" b="1" dirty="0"/>
              <a:t>KS4 lessons will be covered by SLT or Middle Leaders</a:t>
            </a:r>
            <a:r>
              <a:rPr lang="en-GB" sz="2000" dirty="0"/>
              <a:t> where cover is unknown.</a:t>
            </a:r>
            <a:br>
              <a:rPr lang="en-GB" sz="2000" dirty="0"/>
            </a:br>
            <a:endParaRPr lang="en-GB" sz="2000" dirty="0"/>
          </a:p>
          <a:p>
            <a:r>
              <a:rPr lang="en-GB" sz="2000" b="1" dirty="0"/>
              <a:t>Curriculum Managers/HODs are responsible for ensuring cover work is accessible and in line with our expectations.</a:t>
            </a:r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5E3346-DCFD-6B7D-A4AC-9805BE440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95" y="1556258"/>
            <a:ext cx="5853891" cy="39010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79028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BD51DE-04B3-8763-0115-DB97379A61BC}"/>
              </a:ext>
            </a:extLst>
          </p:cNvPr>
          <p:cNvSpPr txBox="1"/>
          <p:nvPr/>
        </p:nvSpPr>
        <p:spPr>
          <a:xfrm>
            <a:off x="2722882" y="118788"/>
            <a:ext cx="5991626" cy="523220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821F52"/>
                </a:solidFill>
              </a:rPr>
              <a:t>Responsibility – a collaborative effort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111B77-4B12-E715-C5A9-13403B087AC6}"/>
              </a:ext>
            </a:extLst>
          </p:cNvPr>
          <p:cNvSpPr txBox="1"/>
          <p:nvPr/>
        </p:nvSpPr>
        <p:spPr>
          <a:xfrm>
            <a:off x="5718695" y="964975"/>
            <a:ext cx="6118170" cy="4708981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Aspiration &amp; Achievement </a:t>
            </a:r>
          </a:p>
          <a:p>
            <a:pPr algn="ctr"/>
            <a:r>
              <a:rPr lang="en-GB" sz="2000" dirty="0">
                <a:latin typeface="Segoe UI" panose="020B0502040204020203" pitchFamily="34" charset="0"/>
                <a:cs typeface="Segoe UI" panose="020B0502040204020203" pitchFamily="34" charset="0"/>
              </a:rPr>
              <a:t>Be Safe </a:t>
            </a:r>
          </a:p>
          <a:p>
            <a:pPr algn="ctr"/>
            <a:r>
              <a:rPr lang="en-GB" sz="2000" dirty="0">
                <a:latin typeface="Segoe UI" panose="020B0502040204020203" pitchFamily="34" charset="0"/>
                <a:cs typeface="Segoe UI" panose="020B0502040204020203" pitchFamily="34" charset="0"/>
              </a:rPr>
              <a:t>Be Respectful </a:t>
            </a:r>
          </a:p>
          <a:p>
            <a:pPr algn="ctr"/>
            <a:r>
              <a:rPr lang="en-GB" sz="2000" b="1" dirty="0">
                <a:solidFill>
                  <a:srgbClr val="821F52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 Responsible </a:t>
            </a:r>
          </a:p>
          <a:p>
            <a:pPr algn="ctr"/>
            <a:r>
              <a:rPr lang="en-GB" sz="2000" dirty="0">
                <a:latin typeface="Segoe UI" panose="020B0502040204020203" pitchFamily="34" charset="0"/>
                <a:cs typeface="Segoe UI" panose="020B0502040204020203" pitchFamily="34" charset="0"/>
              </a:rPr>
              <a:t>Be Proud </a:t>
            </a:r>
          </a:p>
          <a:p>
            <a:pPr algn="ctr"/>
            <a:endParaRPr lang="en-GB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sz="2000" dirty="0">
                <a:latin typeface="Segoe UI" panose="020B0502040204020203" pitchFamily="34" charset="0"/>
                <a:cs typeface="Segoe UI" panose="020B0502040204020203" pitchFamily="34" charset="0"/>
              </a:rPr>
              <a:t>In return, </a:t>
            </a:r>
            <a:r>
              <a:rPr lang="en-GB" sz="2000">
                <a:latin typeface="Segoe UI" panose="020B0502040204020203" pitchFamily="34" charset="0"/>
                <a:cs typeface="Segoe UI" panose="020B0502040204020203" pitchFamily="34" charset="0"/>
              </a:rPr>
              <a:t>we expect </a:t>
            </a:r>
            <a:r>
              <a:rPr lang="en-GB" sz="2000" dirty="0">
                <a:latin typeface="Segoe UI" panose="020B0502040204020203" pitchFamily="34" charset="0"/>
                <a:cs typeface="Segoe UI" panose="020B0502040204020203" pitchFamily="34" charset="0"/>
              </a:rPr>
              <a:t>students to be in school, on-time, take pride in their uniform, speak with peers/staff with kindness, listen to &amp; follow instruction, take responsibility. </a:t>
            </a:r>
          </a:p>
          <a:p>
            <a:pPr algn="ctr"/>
            <a:endParaRPr lang="en-GB" sz="20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en-GB" sz="2000" dirty="0">
                <a:latin typeface="Segoe UI" panose="020B0502040204020203" pitchFamily="34" charset="0"/>
                <a:cs typeface="Segoe UI" panose="020B0502040204020203" pitchFamily="34" charset="0"/>
              </a:rPr>
              <a:t>Parents/carers – please encourage your child to attend detentions in order for restorative conversations to be had – this allows both staff &amp; student to be heard &amp; move 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6AAFA6-ED67-4044-D796-BDF7B88C7439}"/>
              </a:ext>
            </a:extLst>
          </p:cNvPr>
          <p:cNvSpPr txBox="1"/>
          <p:nvPr/>
        </p:nvSpPr>
        <p:spPr>
          <a:xfrm>
            <a:off x="140726" y="964975"/>
            <a:ext cx="5010114" cy="4862870"/>
          </a:xfrm>
          <a:prstGeom prst="rect">
            <a:avLst/>
          </a:prstGeom>
          <a:solidFill>
            <a:srgbClr val="FFFFFF"/>
          </a:solidFill>
          <a:ln w="57150">
            <a:solidFill>
              <a:srgbClr val="821F5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Classroom expectations </a:t>
            </a:r>
          </a:p>
          <a:p>
            <a:pPr algn="ctr"/>
            <a:endParaRPr lang="en-GB" sz="2000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Stage 1/Remind – Verbal Warning(articulated to student with reason) </a:t>
            </a:r>
          </a:p>
          <a:p>
            <a:pPr algn="l"/>
            <a:endParaRPr lang="en-GB" sz="1800" b="0" i="0" dirty="0">
              <a:solidFill>
                <a:srgbClr val="242424"/>
              </a:solidFill>
              <a:effectLst/>
              <a:latin typeface="Aptos" panose="020B00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Stage 2/Reflect – Second Warning (30-minute detention on Edulink to be set)</a:t>
            </a:r>
          </a:p>
          <a:p>
            <a:pPr algn="l"/>
            <a:endParaRPr lang="en-GB" sz="1800" b="0" i="0" dirty="0">
              <a:solidFill>
                <a:srgbClr val="242424"/>
              </a:solidFill>
              <a:effectLst/>
              <a:latin typeface="Aptos" panose="020B00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Stage 3/Removal – Removal (60-minute detention on Edulink to be set. This cancels out previous 30-minute detention i.e. students ONLY receive a 30-or 60-minute detention, not both)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242424"/>
              </a:solidFill>
              <a:latin typeface="Aptos" panose="020B0004020202020204" pitchFamily="34" charset="0"/>
            </a:endParaRPr>
          </a:p>
          <a:p>
            <a:pPr algn="l"/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On-call </a:t>
            </a:r>
            <a:r>
              <a:rPr lang="en-GB" sz="1800" b="1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MUST </a:t>
            </a: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be called via Edulink at this point. If Stage 3 has been reached, student(s) are to remain in classroom until they are collected by on-call</a:t>
            </a:r>
          </a:p>
        </p:txBody>
      </p:sp>
    </p:spTree>
    <p:extLst>
      <p:ext uri="{BB962C8B-B14F-4D97-AF65-F5344CB8AC3E}">
        <p14:creationId xmlns:p14="http://schemas.microsoft.com/office/powerpoint/2010/main" val="31532976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3372BD-1FD0-7D40-03EB-9BF944919A99}"/>
              </a:ext>
            </a:extLst>
          </p:cNvPr>
          <p:cNvSpPr txBox="1"/>
          <p:nvPr/>
        </p:nvSpPr>
        <p:spPr>
          <a:xfrm>
            <a:off x="3296873" y="2189527"/>
            <a:ext cx="67447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rgbClr val="821F52"/>
                </a:solidFill>
              </a:rPr>
              <a:t>Questions? </a:t>
            </a:r>
          </a:p>
        </p:txBody>
      </p:sp>
    </p:spTree>
    <p:extLst>
      <p:ext uri="{BB962C8B-B14F-4D97-AF65-F5344CB8AC3E}">
        <p14:creationId xmlns:p14="http://schemas.microsoft.com/office/powerpoint/2010/main" val="2043415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S_Presentation" id="{24938466-CD0E-564B-943B-4FCB6FD03C50}" vid="{8F5428D1-A6B8-B846-BFD9-A62A99C5FB5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f08fc821-78df-4911-9d58-b974441e746a" xsi:nil="true"/>
    <TaxCatchAll xmlns="fbaf3b34-3212-4996-8694-6fc9d219f0c3" xsi:nil="true"/>
    <lcf76f155ced4ddcb4097134ff3c332f xmlns="f08fc821-78df-4911-9d58-b974441e746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F500F6FFE51D45B371EF01D1C6CD1E" ma:contentTypeVersion="18" ma:contentTypeDescription="Create a new document." ma:contentTypeScope="" ma:versionID="264885913acdf20cd0aacb6a08a6ed9a">
  <xsd:schema xmlns:xsd="http://www.w3.org/2001/XMLSchema" xmlns:xs="http://www.w3.org/2001/XMLSchema" xmlns:p="http://schemas.microsoft.com/office/2006/metadata/properties" xmlns:ns2="f08fc821-78df-4911-9d58-b974441e746a" xmlns:ns3="fbaf3b34-3212-4996-8694-6fc9d219f0c3" targetNamespace="http://schemas.microsoft.com/office/2006/metadata/properties" ma:root="true" ma:fieldsID="3d32fdedc1faf1d0184c3cd8cc66c8b1" ns2:_="" ns3:_="">
    <xsd:import namespace="f08fc821-78df-4911-9d58-b974441e746a"/>
    <xsd:import namespace="fbaf3b34-3212-4996-8694-6fc9d219f0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8fc821-78df-4911-9d58-b974441e74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63978ba-3397-4a3b-b1cc-a2318c4159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" ma:index="25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af3b34-3212-4996-8694-6fc9d219f0c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87991b1-5f89-4d80-a40c-8765ab75a058}" ma:internalName="TaxCatchAll" ma:showField="CatchAllData" ma:web="fbaf3b34-3212-4996-8694-6fc9d219f0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C11C7F-F82A-4FD0-9A99-602EF88A63C3}">
  <ds:schemaRefs>
    <ds:schemaRef ds:uri="http://schemas.microsoft.com/office/2006/metadata/properties"/>
    <ds:schemaRef ds:uri="http://schemas.microsoft.com/office/infopath/2007/PartnerControls"/>
    <ds:schemaRef ds:uri="f08fc821-78df-4911-9d58-b974441e746a"/>
    <ds:schemaRef ds:uri="fbaf3b34-3212-4996-8694-6fc9d219f0c3"/>
  </ds:schemaRefs>
</ds:datastoreItem>
</file>

<file path=customXml/itemProps2.xml><?xml version="1.0" encoding="utf-8"?>
<ds:datastoreItem xmlns:ds="http://schemas.openxmlformats.org/officeDocument/2006/customXml" ds:itemID="{BE6AA311-89FA-4C9E-B84C-9A4C8D4096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C05A99-36AB-4DE1-984C-39ACA2882B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8fc821-78df-4911-9d58-b974441e746a"/>
    <ds:schemaRef ds:uri="fbaf3b34-3212-4996-8694-6fc9d219f0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SHS_Presentation_Intentions_MCR</Template>
  <TotalTime>1107</TotalTime>
  <Words>1961</Words>
  <Application>Microsoft Office PowerPoint</Application>
  <PresentationFormat>Widescreen</PresentationFormat>
  <Paragraphs>293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Arial</vt:lpstr>
      <vt:lpstr>Calibri</vt:lpstr>
      <vt:lpstr>Segoe UI</vt:lpstr>
      <vt:lpstr>Office Theme</vt:lpstr>
      <vt:lpstr>Welcome to Sir Harry Smith Community College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Aspire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Mark Crane</dc:creator>
  <cp:lastModifiedBy>Stevie Thornton</cp:lastModifiedBy>
  <cp:revision>10</cp:revision>
  <dcterms:created xsi:type="dcterms:W3CDTF">2025-09-22T20:37:27Z</dcterms:created>
  <dcterms:modified xsi:type="dcterms:W3CDTF">2026-10-06T11:16:49Z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0x01010021F500F6FFE51D45B371EF01D1C6CD1E</vt:lpwstr>
  </property>
</Properties>
</file>